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67" r:id="rId4"/>
    <p:sldId id="268" r:id="rId5"/>
    <p:sldId id="262" r:id="rId6"/>
    <p:sldId id="269" r:id="rId7"/>
    <p:sldId id="271" r:id="rId8"/>
    <p:sldId id="270" r:id="rId9"/>
    <p:sldId id="265" r:id="rId1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8850" autoAdjust="0"/>
  </p:normalViewPr>
  <p:slideViewPr>
    <p:cSldViewPr snapToGrid="0">
      <p:cViewPr varScale="1">
        <p:scale>
          <a:sx n="99" d="100"/>
          <a:sy n="99" d="100"/>
        </p:scale>
        <p:origin x="1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FDC99-2EC1-418F-A66E-289DFC446295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842CC-0305-429C-9E5C-40119FF2BBD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660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842CC-0305-429C-9E5C-40119FF2BBD4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5403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842CC-0305-429C-9E5C-40119FF2BBD4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631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842CC-0305-429C-9E5C-40119FF2BBD4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65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842CC-0305-429C-9E5C-40119FF2BBD4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879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842CC-0305-429C-9E5C-40119FF2BBD4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821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ADFC372-1DD7-4FE0-BB36-2EB45BB2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F4D72FB2-967C-42DE-9E5E-B41B5EE8B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D3050DB-C2B7-464A-995B-129B4D09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9CE9596-DFEC-47F9-9B8C-6C187788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EA8B400-6305-4F26-8AB9-3E34B1E6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611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6211681-FB23-4A99-83BD-4B4E1070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35697156-18F2-4EFF-9576-89B8C2827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988923A-FEC8-4E5A-80C2-20EFD00C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0303523-28F8-445D-A28C-B481D09D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263C0C4-9B26-4F5C-A6BC-5E0F1377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600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80172074-4F69-4FD9-9C16-ED10664131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8CC58087-F5CA-400E-899D-4D690FE23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6C1AB1F1-845D-4068-87FF-8B0C118B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9CB85DB-5423-47B0-B0AB-29E61D52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1A14453-7E70-44BE-A25E-1986FDA2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308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7391E92-318C-4334-AE66-C38C8AC8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4A31923-F1FD-43B8-8756-BE4109B0A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D920184F-E771-4803-872B-456FB52F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679A6DB-8FB6-4795-9D38-487347AA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6FA9AEC-8951-4609-A6EA-BE834677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712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3310C9E-E2DA-4AF2-8872-9DA29A8C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4EB1792-1738-4E73-A17C-B2ADA8220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F109DB8-812E-40AC-967F-DF75DDE6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DB6EA26-2907-45E1-825E-08D0A7FF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867FF76-425E-43F7-A7F3-585D6098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490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B9EDC15-F2C8-4859-B485-A406A76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A119A05-3D03-46A6-85BE-BB9154521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0BA51E-5CB7-4253-97B1-15EB0871B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9CF57462-7A92-4BF8-9760-89B35D50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58AB00E0-850E-495E-BBBB-A8315D1E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1C71EFD2-B2F4-46B3-AD01-4C3E55AB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0874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21AE31F-39D6-410B-AE0E-29770719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59F60D26-F3BA-4124-87FE-43031B3B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DA8C538D-654A-4846-9B1D-8938CDE46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27A0D6-DD4C-438D-8362-2D92AF72D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E71B7AB8-CE69-4277-BBCE-E91FE621A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ECCAB103-FE44-46FF-9003-12F2C50A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667771DE-3DB7-4666-AE26-C658BC225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6B62BA42-9250-441B-9473-A295DAB9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384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4BB0F88-469F-45EF-A83C-DCB11093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CB295766-6E6E-462A-AADC-0F4D626C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FD8E5095-E707-4C7D-8530-65C8F7E9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FF8FF63-BBEB-4921-A460-E15D5EC2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007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C62FD1FA-AC30-40FE-A8F4-06282C47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C94C5DD8-0E1F-4417-90C9-34411D3A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BBE372BD-65EB-4256-AB2D-DEE1B3D0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2675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A053042-C53D-4DB0-A57A-BF137D36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3683151-A405-4B42-912C-6090C7AB1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1630A6F-B2F5-40A6-9F5D-A344F8897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79158338-5935-44EC-962B-ABAA0CFB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82725BCF-4BB0-4E85-A182-1F95A2E0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C46151B-7001-44AF-A025-ADF3319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832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E0411F-57B8-4510-A64E-6B0846A0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BDCB8C7D-3496-4D0D-A83B-04CEAE87F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61B947B-A24C-46E4-904B-662AE31F2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47E6A26F-ACAC-4EE0-8429-340D06D9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AA7F037-A563-4CEB-9469-B0D2FDFF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80EDF1BB-4705-4893-A4BB-97DDDFBE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63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A6F6EA82-89DA-4D9F-9FD8-72B8B1AE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9427EF5D-647E-483E-8E84-62F38AC20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A7406F8-5433-41B7-A203-0EE40DC4E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B7786-ADC1-4129-903B-E0EE0CC269D2}" type="datetimeFigureOut">
              <a:rPr lang="et-EE" smtClean="0"/>
              <a:t>23.01.2018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7BEB77A-5681-4784-90F9-D0C3AD78C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19003DF-2E7F-4239-9FFE-61D21D0A3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35669-B075-4104-9DAB-8E962DBA78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5106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C82737C-CA31-4D9C-BE0C-70D65E591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C2379A94-AABA-4C39-B8BB-C33818380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83000"/>
              </a:srgbClr>
            </a:outerShdw>
          </a:effectLst>
        </p:spPr>
      </p:pic>
      <p:sp>
        <p:nvSpPr>
          <p:cNvPr id="3" name="Alapealkiri 2">
            <a:extLst>
              <a:ext uri="{FF2B5EF4-FFF2-40B4-BE49-F238E27FC236}">
                <a16:creationId xmlns:a16="http://schemas.microsoft.com/office/drawing/2014/main" id="{0ABA3101-265F-449F-9B6B-B67FE8254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7982" y="554038"/>
            <a:ext cx="9144000" cy="1655762"/>
          </a:xfrm>
        </p:spPr>
        <p:txBody>
          <a:bodyPr>
            <a:normAutofit fontScale="85000" lnSpcReduction="10000"/>
          </a:bodyPr>
          <a:lstStyle/>
          <a:p>
            <a:r>
              <a:rPr lang="et-EE" sz="5400" b="1" dirty="0">
                <a:solidFill>
                  <a:srgbClr val="00487E"/>
                </a:solidFill>
                <a:latin typeface="Open Sans Light"/>
                <a:ea typeface="MS PGothic" pitchFamily="34" charset="-128"/>
                <a:cs typeface="Times New Roman" panose="02020603050405020304" pitchFamily="18" charset="0"/>
                <a:sym typeface="Avenir Roman"/>
              </a:rPr>
              <a:t>Rail Baltica – </a:t>
            </a:r>
            <a:endParaRPr lang="en-US" sz="5400" b="1" dirty="0">
              <a:solidFill>
                <a:srgbClr val="00487E"/>
              </a:solidFill>
              <a:latin typeface="Open Sans Light"/>
              <a:ea typeface="MS PGothic" pitchFamily="34" charset="-128"/>
              <a:cs typeface="Times New Roman" panose="02020603050405020304" pitchFamily="18" charset="0"/>
              <a:sym typeface="Avenir Roman"/>
            </a:endParaRPr>
          </a:p>
          <a:p>
            <a:r>
              <a:rPr lang="en-US" sz="5400" b="1" dirty="0">
                <a:solidFill>
                  <a:srgbClr val="00487E"/>
                </a:solidFill>
                <a:latin typeface="Open Sans Light"/>
                <a:ea typeface="MS PGothic" pitchFamily="34" charset="-128"/>
                <a:cs typeface="Times New Roman" panose="02020603050405020304" pitchFamily="18" charset="0"/>
                <a:sym typeface="Avenir Roman"/>
              </a:rPr>
              <a:t>Progress and future in Estonia</a:t>
            </a:r>
            <a:endParaRPr lang="et-EE" sz="5400" b="1" dirty="0">
              <a:solidFill>
                <a:srgbClr val="00487E"/>
              </a:solidFill>
              <a:latin typeface="Open Sans Light"/>
              <a:ea typeface="MS PGothic" pitchFamily="34" charset="-128"/>
              <a:cs typeface="Times New Roman" panose="02020603050405020304" pitchFamily="18" charset="0"/>
              <a:sym typeface="Avenir Roman"/>
            </a:endParaRPr>
          </a:p>
          <a:p>
            <a:endParaRPr lang="en-GB" sz="5400" dirty="0"/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CD989E6E-084A-4D58-B20E-13A8339071E4}"/>
              </a:ext>
            </a:extLst>
          </p:cNvPr>
          <p:cNvSpPr/>
          <p:nvPr/>
        </p:nvSpPr>
        <p:spPr>
          <a:xfrm>
            <a:off x="8406476" y="4176299"/>
            <a:ext cx="3720361" cy="370719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716C0-0A3C-4052-8AF5-15611BC18DE7}"/>
              </a:ext>
            </a:extLst>
          </p:cNvPr>
          <p:cNvSpPr txBox="1"/>
          <p:nvPr/>
        </p:nvSpPr>
        <p:spPr>
          <a:xfrm>
            <a:off x="8700939" y="4758267"/>
            <a:ext cx="34258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Riia </a:t>
            </a:r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Sillave</a:t>
            </a:r>
            <a:endParaRPr lang="et-EE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r>
              <a:rPr lang="et-EE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CEO</a:t>
            </a:r>
            <a:r>
              <a:rPr lang="en-US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t-EE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Rail Baltic Estonia</a:t>
            </a:r>
            <a:endParaRPr lang="en-US" sz="24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endParaRPr lang="en-US" sz="24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Press conference </a:t>
            </a:r>
          </a:p>
          <a:p>
            <a:r>
              <a:rPr lang="en-US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Vilnius, 23 January 2018</a:t>
            </a:r>
            <a:endParaRPr lang="et-EE" sz="24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7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u kohatäide 9">
            <a:extLst>
              <a:ext uri="{FF2B5EF4-FFF2-40B4-BE49-F238E27FC236}">
                <a16:creationId xmlns:a16="http://schemas.microsoft.com/office/drawing/2014/main" id="{E645856E-8269-46D9-A9E3-E05B8B69D96E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50" r="98" b="6195"/>
          <a:stretch/>
        </p:blipFill>
        <p:spPr>
          <a:xfrm>
            <a:off x="0" y="-756000"/>
            <a:ext cx="12192000" cy="7632000"/>
          </a:xfrm>
          <a:blipFill>
            <a:blip r:embed="rId5"/>
            <a:tile tx="0" ty="0" sx="100000" sy="100000" flip="none" algn="tl"/>
          </a:blipFill>
        </p:spPr>
      </p:pic>
      <p:sp>
        <p:nvSpPr>
          <p:cNvPr id="11" name="Circle: Hollow 1">
            <a:extLst>
              <a:ext uri="{FF2B5EF4-FFF2-40B4-BE49-F238E27FC236}">
                <a16:creationId xmlns:a16="http://schemas.microsoft.com/office/drawing/2014/main" id="{CB388073-FE63-45C9-BA3C-A7820974249A}"/>
              </a:ext>
            </a:extLst>
          </p:cNvPr>
          <p:cNvSpPr/>
          <p:nvPr/>
        </p:nvSpPr>
        <p:spPr>
          <a:xfrm>
            <a:off x="339213" y="3631679"/>
            <a:ext cx="3226097" cy="3225600"/>
          </a:xfrm>
          <a:prstGeom prst="donut">
            <a:avLst>
              <a:gd name="adj" fmla="val 4621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841FDD2D-B6BE-48E0-9F73-8A4DFE3B5D2C}"/>
              </a:ext>
            </a:extLst>
          </p:cNvPr>
          <p:cNvSpPr/>
          <p:nvPr/>
        </p:nvSpPr>
        <p:spPr>
          <a:xfrm>
            <a:off x="529144" y="3823752"/>
            <a:ext cx="2846234" cy="2841454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400" dirty="0">
                <a:solidFill>
                  <a:srgbClr val="0070C0"/>
                </a:solidFill>
                <a:latin typeface="Open Sans Light"/>
              </a:rPr>
              <a:t>Estonian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Parliament</a:t>
            </a:r>
            <a:r>
              <a:rPr lang="et-EE" sz="2400" dirty="0">
                <a:solidFill>
                  <a:srgbClr val="0070C0"/>
                </a:solidFill>
                <a:latin typeface="Open Sans Light"/>
              </a:rPr>
              <a:t>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ratifies</a:t>
            </a:r>
            <a:r>
              <a:rPr lang="et-EE" sz="2400" dirty="0">
                <a:solidFill>
                  <a:srgbClr val="0070C0"/>
                </a:solidFill>
                <a:latin typeface="Open Sans Light"/>
              </a:rPr>
              <a:t> Rail Baltica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agreement</a:t>
            </a:r>
            <a:r>
              <a:rPr lang="et-EE" sz="2400" dirty="0">
                <a:solidFill>
                  <a:srgbClr val="0070C0"/>
                </a:solidFill>
                <a:latin typeface="Open Sans Light"/>
              </a:rPr>
              <a:t> </a:t>
            </a: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EA7BAE54-9222-4AC8-8E95-BE204E607652}"/>
              </a:ext>
            </a:extLst>
          </p:cNvPr>
          <p:cNvSpPr/>
          <p:nvPr/>
        </p:nvSpPr>
        <p:spPr>
          <a:xfrm>
            <a:off x="189931" y="295834"/>
            <a:ext cx="2628000" cy="2625214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b="1" dirty="0">
                <a:solidFill>
                  <a:srgbClr val="0070C0"/>
                </a:solidFill>
              </a:rPr>
              <a:t>  </a:t>
            </a:r>
            <a:r>
              <a:rPr lang="et-EE" sz="2400" dirty="0">
                <a:solidFill>
                  <a:srgbClr val="0070C0"/>
                </a:solidFill>
                <a:latin typeface="Open Sans Light" panose="020B0604020202020204"/>
              </a:rPr>
              <a:t>3 Baltic </a:t>
            </a:r>
            <a:r>
              <a:rPr lang="et-EE" sz="2400" dirty="0" err="1">
                <a:solidFill>
                  <a:srgbClr val="0070C0"/>
                </a:solidFill>
                <a:latin typeface="Open Sans Light" panose="020B0604020202020204"/>
              </a:rPr>
              <a:t>Prime</a:t>
            </a:r>
            <a:r>
              <a:rPr lang="et-EE" sz="2400" dirty="0">
                <a:solidFill>
                  <a:srgbClr val="0070C0"/>
                </a:solidFill>
                <a:latin typeface="Open Sans Light" panose="020B0604020202020204"/>
              </a:rPr>
              <a:t> </a:t>
            </a:r>
            <a:r>
              <a:rPr lang="et-EE" sz="2400" dirty="0" err="1">
                <a:solidFill>
                  <a:srgbClr val="0070C0"/>
                </a:solidFill>
                <a:latin typeface="Open Sans Light" panose="020B0604020202020204"/>
              </a:rPr>
              <a:t>Ministers</a:t>
            </a:r>
            <a:r>
              <a:rPr lang="et-EE" sz="2400" dirty="0">
                <a:solidFill>
                  <a:srgbClr val="0070C0"/>
                </a:solidFill>
                <a:latin typeface="Open Sans Light" panose="020B0604020202020204"/>
              </a:rPr>
              <a:t> </a:t>
            </a:r>
            <a:r>
              <a:rPr lang="et-EE" sz="2400" dirty="0" err="1">
                <a:solidFill>
                  <a:srgbClr val="0070C0"/>
                </a:solidFill>
                <a:latin typeface="Open Sans Light" panose="020B0604020202020204"/>
              </a:rPr>
              <a:t>sign</a:t>
            </a:r>
            <a:r>
              <a:rPr lang="et-EE" sz="2400" dirty="0">
                <a:solidFill>
                  <a:srgbClr val="0070C0"/>
                </a:solidFill>
                <a:latin typeface="Open Sans Light" panose="020B0604020202020204"/>
              </a:rPr>
              <a:t> Rail Baltica </a:t>
            </a:r>
            <a:r>
              <a:rPr lang="et-EE" sz="2400" dirty="0" err="1">
                <a:solidFill>
                  <a:srgbClr val="0070C0"/>
                </a:solidFill>
                <a:latin typeface="Open Sans Light" panose="020B0604020202020204"/>
              </a:rPr>
              <a:t>agreement</a:t>
            </a:r>
            <a:r>
              <a:rPr lang="et-EE" sz="2400" dirty="0">
                <a:solidFill>
                  <a:srgbClr val="0070C0"/>
                </a:solidFill>
                <a:latin typeface="Open Sans Light" panose="020B0604020202020204"/>
              </a:rPr>
              <a:t> </a:t>
            </a:r>
          </a:p>
        </p:txBody>
      </p:sp>
      <p:sp>
        <p:nvSpPr>
          <p:cNvPr id="16" name="Circle: Hollow 1">
            <a:extLst>
              <a:ext uri="{FF2B5EF4-FFF2-40B4-BE49-F238E27FC236}">
                <a16:creationId xmlns:a16="http://schemas.microsoft.com/office/drawing/2014/main" id="{4E4A7AB7-55F3-4D4D-ACDE-5196EDEDA5CD}"/>
              </a:ext>
            </a:extLst>
          </p:cNvPr>
          <p:cNvSpPr/>
          <p:nvPr/>
        </p:nvSpPr>
        <p:spPr>
          <a:xfrm>
            <a:off x="27931" y="133405"/>
            <a:ext cx="2952000" cy="2950073"/>
          </a:xfrm>
          <a:prstGeom prst="donut">
            <a:avLst>
              <a:gd name="adj" fmla="val 4621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CF94E21A-95D1-4085-B465-D222A17D6191}"/>
              </a:ext>
            </a:extLst>
          </p:cNvPr>
          <p:cNvSpPr/>
          <p:nvPr/>
        </p:nvSpPr>
        <p:spPr>
          <a:xfrm>
            <a:off x="9492093" y="3823752"/>
            <a:ext cx="3226098" cy="32256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400" dirty="0">
              <a:solidFill>
                <a:srgbClr val="0070C0"/>
              </a:solidFill>
            </a:endParaRPr>
          </a:p>
        </p:txBody>
      </p:sp>
      <p:sp>
        <p:nvSpPr>
          <p:cNvPr id="19" name="Circle: Hollow 1">
            <a:extLst>
              <a:ext uri="{FF2B5EF4-FFF2-40B4-BE49-F238E27FC236}">
                <a16:creationId xmlns:a16="http://schemas.microsoft.com/office/drawing/2014/main" id="{6837F9CE-949E-45DA-AC27-6C728B439D35}"/>
              </a:ext>
            </a:extLst>
          </p:cNvPr>
          <p:cNvSpPr/>
          <p:nvPr/>
        </p:nvSpPr>
        <p:spPr>
          <a:xfrm>
            <a:off x="9324203" y="3622861"/>
            <a:ext cx="3561877" cy="3627382"/>
          </a:xfrm>
          <a:prstGeom prst="donut">
            <a:avLst>
              <a:gd name="adj" fmla="val 4621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94AA9-0C0A-4FCA-A888-4CA04D8071CB}"/>
              </a:ext>
            </a:extLst>
          </p:cNvPr>
          <p:cNvSpPr txBox="1"/>
          <p:nvPr/>
        </p:nvSpPr>
        <p:spPr>
          <a:xfrm>
            <a:off x="10014155" y="4409768"/>
            <a:ext cx="2177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t-EE" sz="2400" dirty="0">
                <a:solidFill>
                  <a:srgbClr val="0070C0"/>
                </a:solidFill>
                <a:latin typeface="Open Sans Light"/>
              </a:rPr>
              <a:t>Estonian President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proclaims</a:t>
            </a:r>
            <a:r>
              <a:rPr lang="et-EE" sz="2400" dirty="0">
                <a:solidFill>
                  <a:srgbClr val="0070C0"/>
                </a:solidFill>
                <a:latin typeface="Open Sans Light"/>
              </a:rPr>
              <a:t> Rail Baltica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accord</a:t>
            </a:r>
            <a:r>
              <a:rPr lang="et-EE" sz="2400" dirty="0">
                <a:solidFill>
                  <a:srgbClr val="0070C0"/>
                </a:solidFill>
                <a:latin typeface="Open Sans Light"/>
              </a:rPr>
              <a:t>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ratification</a:t>
            </a:r>
            <a:r>
              <a:rPr lang="et-EE" sz="2400" dirty="0">
                <a:solidFill>
                  <a:srgbClr val="0070C0"/>
                </a:solidFill>
                <a:latin typeface="Open Sans Light"/>
              </a:rPr>
              <a:t> </a:t>
            </a:r>
            <a:r>
              <a:rPr lang="et-EE" sz="2400" dirty="0" err="1">
                <a:solidFill>
                  <a:srgbClr val="0070C0"/>
                </a:solidFill>
                <a:latin typeface="Open Sans Light"/>
              </a:rPr>
              <a:t>law</a:t>
            </a:r>
            <a:endParaRPr lang="et-EE" sz="2400" dirty="0">
              <a:solidFill>
                <a:srgbClr val="0070C0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9868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2B222995-117C-4756-93FE-0F81FE411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70"/>
            <a:ext cx="12191999" cy="7240139"/>
          </a:xfrm>
          <a:prstGeom prst="rect">
            <a:avLst/>
          </a:prstGeom>
          <a:blipFill dpi="0" rotWithShape="1">
            <a:blip r:embed="rId4">
              <a:alphaModFix amt="11000"/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Pentagon 6">
            <a:extLst>
              <a:ext uri="{FF2B5EF4-FFF2-40B4-BE49-F238E27FC236}">
                <a16:creationId xmlns:a16="http://schemas.microsoft.com/office/drawing/2014/main" id="{C12C0801-1C38-4CB9-89B3-1436F7DCE476}"/>
              </a:ext>
            </a:extLst>
          </p:cNvPr>
          <p:cNvSpPr/>
          <p:nvPr/>
        </p:nvSpPr>
        <p:spPr>
          <a:xfrm>
            <a:off x="0" y="466861"/>
            <a:ext cx="8347587" cy="1108562"/>
          </a:xfrm>
          <a:prstGeom prst="homePlate">
            <a:avLst/>
          </a:prstGeom>
          <a:solidFill>
            <a:srgbClr val="FFFFFF">
              <a:lumMod val="65000"/>
              <a:alpha val="77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4AA9E-41AC-4FCA-B519-4275F2757B0B}"/>
              </a:ext>
            </a:extLst>
          </p:cNvPr>
          <p:cNvSpPr txBox="1"/>
          <p:nvPr/>
        </p:nvSpPr>
        <p:spPr>
          <a:xfrm>
            <a:off x="265471" y="605643"/>
            <a:ext cx="756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The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strategic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environmental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assessment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of RB in Estonia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is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approved</a:t>
            </a:r>
            <a:endParaRPr lang="et-EE" sz="2400" b="1" kern="0" dirty="0">
              <a:solidFill>
                <a:srgbClr val="004586"/>
              </a:solidFill>
              <a:latin typeface="Open Sans Light"/>
              <a:sym typeface="Open Sans Light"/>
            </a:endParaRPr>
          </a:p>
        </p:txBody>
      </p:sp>
      <p:sp>
        <p:nvSpPr>
          <p:cNvPr id="10" name="Pentagon 6">
            <a:extLst>
              <a:ext uri="{FF2B5EF4-FFF2-40B4-BE49-F238E27FC236}">
                <a16:creationId xmlns:a16="http://schemas.microsoft.com/office/drawing/2014/main" id="{54DB4A97-20B2-4E0A-849B-D9AA0C783D2B}"/>
              </a:ext>
            </a:extLst>
          </p:cNvPr>
          <p:cNvSpPr/>
          <p:nvPr/>
        </p:nvSpPr>
        <p:spPr>
          <a:xfrm rot="10800000">
            <a:off x="3844413" y="5143795"/>
            <a:ext cx="8347587" cy="1108562"/>
          </a:xfrm>
          <a:prstGeom prst="homePlate">
            <a:avLst/>
          </a:prstGeom>
          <a:solidFill>
            <a:srgbClr val="FFFFFF">
              <a:lumMod val="65000"/>
              <a:alpha val="77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771BE-AC5A-4AA5-878E-BD5957A71AF3}"/>
              </a:ext>
            </a:extLst>
          </p:cNvPr>
          <p:cNvSpPr txBox="1"/>
          <p:nvPr/>
        </p:nvSpPr>
        <p:spPr>
          <a:xfrm>
            <a:off x="4513006" y="5282577"/>
            <a:ext cx="7462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Technical feasibility study for animal passages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– no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fences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for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1/3 of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the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track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in Estonia</a:t>
            </a:r>
          </a:p>
        </p:txBody>
      </p:sp>
    </p:spTree>
    <p:extLst>
      <p:ext uri="{BB962C8B-B14F-4D97-AF65-F5344CB8AC3E}">
        <p14:creationId xmlns:p14="http://schemas.microsoft.com/office/powerpoint/2010/main" val="256174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261D7DC-07FF-4F79-B4B0-B3E2ACAAF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3"/>
            <a:ext cx="12131879" cy="3889905"/>
          </a:xfrm>
          <a:prstGeom prst="rect">
            <a:avLst/>
          </a:prstGeom>
        </p:spPr>
      </p:pic>
      <p:sp>
        <p:nvSpPr>
          <p:cNvPr id="4" name="Pentagon 7">
            <a:extLst>
              <a:ext uri="{FF2B5EF4-FFF2-40B4-BE49-F238E27FC236}">
                <a16:creationId xmlns:a16="http://schemas.microsoft.com/office/drawing/2014/main" id="{24A74D68-81D8-4C91-8F03-5DCC657EFD82}"/>
              </a:ext>
            </a:extLst>
          </p:cNvPr>
          <p:cNvSpPr/>
          <p:nvPr/>
        </p:nvSpPr>
        <p:spPr>
          <a:xfrm>
            <a:off x="-1" y="3936008"/>
            <a:ext cx="9228667" cy="977736"/>
          </a:xfrm>
          <a:prstGeom prst="homePlate">
            <a:avLst/>
          </a:prstGeom>
          <a:solidFill>
            <a:srgbClr val="3398D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00E9449A-F2A7-4AFB-9F2A-79959C359235}"/>
              </a:ext>
            </a:extLst>
          </p:cNvPr>
          <p:cNvSpPr/>
          <p:nvPr/>
        </p:nvSpPr>
        <p:spPr>
          <a:xfrm>
            <a:off x="0" y="4913744"/>
            <a:ext cx="10481733" cy="1004645"/>
          </a:xfrm>
          <a:prstGeom prst="homePlate">
            <a:avLst/>
          </a:prstGeom>
          <a:solidFill>
            <a:srgbClr val="5D5D5D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5C69C704-73C1-47E0-AF37-5692E7958CAF}"/>
              </a:ext>
            </a:extLst>
          </p:cNvPr>
          <p:cNvSpPr/>
          <p:nvPr/>
        </p:nvSpPr>
        <p:spPr>
          <a:xfrm>
            <a:off x="0" y="5918389"/>
            <a:ext cx="11751733" cy="955526"/>
          </a:xfrm>
          <a:prstGeom prst="homePlate">
            <a:avLst/>
          </a:prstGeom>
          <a:solidFill>
            <a:srgbClr val="3398DB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90C3C-2592-4CC1-A149-6BD0BCFA3487}"/>
              </a:ext>
            </a:extLst>
          </p:cNvPr>
          <p:cNvSpPr txBox="1"/>
          <p:nvPr/>
        </p:nvSpPr>
        <p:spPr>
          <a:xfrm>
            <a:off x="60120" y="4080933"/>
            <a:ext cx="7221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Security of supply and scarcity of raw materials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analysis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completed</a:t>
            </a:r>
            <a:endParaRPr lang="et-EE" sz="2400" b="1" kern="0" dirty="0">
              <a:solidFill>
                <a:srgbClr val="004586"/>
              </a:solidFill>
              <a:latin typeface="Open Sans Light"/>
              <a:sym typeface="Open San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1A1A7-9AAA-49EE-837F-0051207104C5}"/>
              </a:ext>
            </a:extLst>
          </p:cNvPr>
          <p:cNvSpPr txBox="1"/>
          <p:nvPr/>
        </p:nvSpPr>
        <p:spPr>
          <a:xfrm>
            <a:off x="103308" y="5037564"/>
            <a:ext cx="9125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Most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of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the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needed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materials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are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available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locally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–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limestone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,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dolostone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,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sand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and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gravel</a:t>
            </a:r>
            <a:endParaRPr lang="et-EE" sz="2400" b="1" kern="0" dirty="0">
              <a:solidFill>
                <a:srgbClr val="004586"/>
              </a:solidFill>
              <a:latin typeface="Open Sans Light"/>
              <a:sym typeface="Open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9D5CA-1680-4C04-83BA-944E6469F7B3}"/>
              </a:ext>
            </a:extLst>
          </p:cNvPr>
          <p:cNvSpPr txBox="1"/>
          <p:nvPr/>
        </p:nvSpPr>
        <p:spPr>
          <a:xfrm>
            <a:off x="103309" y="6024734"/>
            <a:ext cx="8380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Geological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surveys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in Estonia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have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doubled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in 2017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compared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to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2016  </a:t>
            </a:r>
          </a:p>
        </p:txBody>
      </p:sp>
    </p:spTree>
    <p:extLst>
      <p:ext uri="{BB962C8B-B14F-4D97-AF65-F5344CB8AC3E}">
        <p14:creationId xmlns:p14="http://schemas.microsoft.com/office/powerpoint/2010/main" val="126700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C6AFE336-BC4F-4AA0-8798-9F72C478F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712" y="-1"/>
            <a:ext cx="12709712" cy="8473141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9D698940-608E-45BC-94E9-5453BD57B7F8}"/>
              </a:ext>
            </a:extLst>
          </p:cNvPr>
          <p:cNvSpPr/>
          <p:nvPr/>
        </p:nvSpPr>
        <p:spPr>
          <a:xfrm>
            <a:off x="200463" y="132203"/>
            <a:ext cx="3297600" cy="3296797"/>
          </a:xfrm>
          <a:prstGeom prst="donut">
            <a:avLst>
              <a:gd name="adj" fmla="val 4621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D34FB1-3B65-434F-8813-FF790D6DEE32}"/>
              </a:ext>
            </a:extLst>
          </p:cNvPr>
          <p:cNvSpPr/>
          <p:nvPr/>
        </p:nvSpPr>
        <p:spPr>
          <a:xfrm>
            <a:off x="445239" y="356801"/>
            <a:ext cx="2846234" cy="28476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79A6B-CD73-40A9-99F9-5D3969FDA16A}"/>
              </a:ext>
            </a:extLst>
          </p:cNvPr>
          <p:cNvSpPr txBox="1"/>
          <p:nvPr/>
        </p:nvSpPr>
        <p:spPr>
          <a:xfrm>
            <a:off x="692459" y="727111"/>
            <a:ext cx="2287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Open Sans Light"/>
              </a:rPr>
              <a:t>First tangible result of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Open Sans Light"/>
              </a:rPr>
              <a:t>Rail </a:t>
            </a:r>
            <a:r>
              <a:rPr lang="en-US" sz="3200" dirty="0" err="1">
                <a:solidFill>
                  <a:srgbClr val="0070C0"/>
                </a:solidFill>
                <a:latin typeface="Open Sans Light"/>
              </a:rPr>
              <a:t>Baltica</a:t>
            </a:r>
            <a:endParaRPr lang="et-EE" sz="3200" dirty="0">
              <a:solidFill>
                <a:srgbClr val="0070C0"/>
              </a:solidFill>
              <a:latin typeface="Open Sans Light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E915D308-74FD-4B03-9EE1-1846530BE430}"/>
              </a:ext>
            </a:extLst>
          </p:cNvPr>
          <p:cNvSpPr/>
          <p:nvPr/>
        </p:nvSpPr>
        <p:spPr>
          <a:xfrm>
            <a:off x="8767625" y="3677126"/>
            <a:ext cx="3345460" cy="3344400"/>
          </a:xfrm>
          <a:prstGeom prst="donut">
            <a:avLst>
              <a:gd name="adj" fmla="val 4621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292542-C2EE-440B-8D9D-D31DD3694861}"/>
              </a:ext>
            </a:extLst>
          </p:cNvPr>
          <p:cNvSpPr/>
          <p:nvPr/>
        </p:nvSpPr>
        <p:spPr>
          <a:xfrm>
            <a:off x="8965032" y="3873326"/>
            <a:ext cx="2951543" cy="2952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FADE8D-69EF-47F1-94B0-AF4FE51AC7CF}"/>
              </a:ext>
            </a:extLst>
          </p:cNvPr>
          <p:cNvGrpSpPr/>
          <p:nvPr/>
        </p:nvGrpSpPr>
        <p:grpSpPr>
          <a:xfrm>
            <a:off x="3470346" y="3630523"/>
            <a:ext cx="3345460" cy="3312000"/>
            <a:chOff x="4096433" y="163411"/>
            <a:chExt cx="3633771" cy="3569463"/>
          </a:xfrm>
        </p:grpSpPr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78559B35-56BB-47DA-BDB8-F6378BDCF66B}"/>
                </a:ext>
              </a:extLst>
            </p:cNvPr>
            <p:cNvSpPr/>
            <p:nvPr/>
          </p:nvSpPr>
          <p:spPr>
            <a:xfrm>
              <a:off x="4096433" y="163411"/>
              <a:ext cx="3633771" cy="3569463"/>
            </a:xfrm>
            <a:prstGeom prst="donut">
              <a:avLst>
                <a:gd name="adj" fmla="val 4621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>
                <a:solidFill>
                  <a:srgbClr val="0070C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B1E474-88A9-4D5D-BBFE-28CC0D495F24}"/>
                </a:ext>
              </a:extLst>
            </p:cNvPr>
            <p:cNvSpPr/>
            <p:nvPr/>
          </p:nvSpPr>
          <p:spPr>
            <a:xfrm>
              <a:off x="4316772" y="405783"/>
              <a:ext cx="3205906" cy="307646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>
                <a:solidFill>
                  <a:srgbClr val="0070C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A00684-E811-49C5-AF0A-63880FF65FE7}"/>
                </a:ext>
              </a:extLst>
            </p:cNvPr>
            <p:cNvSpPr txBox="1"/>
            <p:nvPr/>
          </p:nvSpPr>
          <p:spPr>
            <a:xfrm>
              <a:off x="4475396" y="495060"/>
              <a:ext cx="2881852" cy="2861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Open Sans Light"/>
                </a:rPr>
                <a:t>Tram connection Tallinn city -</a:t>
              </a: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Open Sans Light"/>
                </a:rPr>
                <a:t>- </a:t>
              </a:r>
              <a:r>
                <a:rPr lang="en-US" sz="3200" dirty="0" err="1">
                  <a:solidFill>
                    <a:srgbClr val="0070C0"/>
                  </a:solidFill>
                  <a:latin typeface="Open Sans Light"/>
                </a:rPr>
                <a:t>Ülemiste</a:t>
              </a:r>
              <a:r>
                <a:rPr lang="en-US" sz="3200" dirty="0">
                  <a:solidFill>
                    <a:srgbClr val="0070C0"/>
                  </a:solidFill>
                  <a:latin typeface="Open Sans Light"/>
                </a:rPr>
                <a:t> -</a:t>
              </a: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Open Sans Light"/>
                </a:rPr>
                <a:t>- Airport</a:t>
              </a:r>
              <a:endParaRPr lang="et-EE" sz="3200" dirty="0">
                <a:solidFill>
                  <a:srgbClr val="0070C0"/>
                </a:solidFill>
                <a:latin typeface="Open Sans Ligh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6F2F4D-ABAA-4880-80B6-50AF7DB20361}"/>
              </a:ext>
            </a:extLst>
          </p:cNvPr>
          <p:cNvSpPr txBox="1"/>
          <p:nvPr/>
        </p:nvSpPr>
        <p:spPr>
          <a:xfrm>
            <a:off x="9222981" y="4464953"/>
            <a:ext cx="252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Open Sans Light"/>
              </a:rPr>
              <a:t>Opening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Open Sans Light"/>
              </a:rPr>
              <a:t>September</a:t>
            </a:r>
            <a:r>
              <a:rPr lang="et-EE" sz="3200" dirty="0">
                <a:solidFill>
                  <a:srgbClr val="0070C0"/>
                </a:solidFill>
                <a:latin typeface="Open Sans Light"/>
              </a:rPr>
              <a:t> 1</a:t>
            </a:r>
            <a:r>
              <a:rPr lang="en-US" sz="3200" dirty="0">
                <a:solidFill>
                  <a:srgbClr val="0070C0"/>
                </a:solidFill>
                <a:latin typeface="Open Sans Light"/>
              </a:rPr>
              <a:t>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Open Sans Light"/>
              </a:rPr>
              <a:t>2017</a:t>
            </a:r>
            <a:endParaRPr lang="et-EE" sz="3200" dirty="0">
              <a:solidFill>
                <a:srgbClr val="0070C0"/>
              </a:solidFill>
              <a:latin typeface="Open Sans Ligh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76038C-9E7E-49FE-94C4-4976873FA84E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3498063" y="1780602"/>
            <a:ext cx="1157822" cy="170754"/>
          </a:xfrm>
          <a:prstGeom prst="line">
            <a:avLst/>
          </a:prstGeom>
          <a:ln w="133350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F616201C-9232-4CDE-94B3-22237676E0B3}"/>
              </a:ext>
            </a:extLst>
          </p:cNvPr>
          <p:cNvCxnSpPr>
            <a:cxnSpLocks/>
          </p:cNvCxnSpPr>
          <p:nvPr/>
        </p:nvCxnSpPr>
        <p:spPr>
          <a:xfrm>
            <a:off x="4620710" y="1951356"/>
            <a:ext cx="378210" cy="398450"/>
          </a:xfrm>
          <a:prstGeom prst="curvedConnector2">
            <a:avLst/>
          </a:prstGeom>
          <a:ln w="1301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EA4BBF-4ACC-4AD9-A3F3-B6501EF46476}"/>
              </a:ext>
            </a:extLst>
          </p:cNvPr>
          <p:cNvCxnSpPr>
            <a:cxnSpLocks/>
          </p:cNvCxnSpPr>
          <p:nvPr/>
        </p:nvCxnSpPr>
        <p:spPr>
          <a:xfrm>
            <a:off x="6830456" y="5332170"/>
            <a:ext cx="1937169" cy="0"/>
          </a:xfrm>
          <a:prstGeom prst="line">
            <a:avLst/>
          </a:prstGeom>
          <a:ln w="1047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454DCD-47FB-40E1-B4C6-C3E8D3262668}"/>
              </a:ext>
            </a:extLst>
          </p:cNvPr>
          <p:cNvCxnSpPr>
            <a:cxnSpLocks/>
          </p:cNvCxnSpPr>
          <p:nvPr/>
        </p:nvCxnSpPr>
        <p:spPr>
          <a:xfrm>
            <a:off x="4986996" y="2346593"/>
            <a:ext cx="0" cy="1293108"/>
          </a:xfrm>
          <a:prstGeom prst="line">
            <a:avLst/>
          </a:prstGeom>
          <a:ln w="133350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6E7F7DF6-B808-47E7-9751-69ACAD56B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7" r="7462"/>
          <a:stretch/>
        </p:blipFill>
        <p:spPr>
          <a:xfrm>
            <a:off x="-444000" y="0"/>
            <a:ext cx="12636000" cy="6858000"/>
          </a:xfrm>
          <a:prstGeom prst="rect">
            <a:avLst/>
          </a:prstGeom>
        </p:spPr>
      </p:pic>
      <p:sp>
        <p:nvSpPr>
          <p:cNvPr id="4" name="Pentagon 6">
            <a:extLst>
              <a:ext uri="{FF2B5EF4-FFF2-40B4-BE49-F238E27FC236}">
                <a16:creationId xmlns:a16="http://schemas.microsoft.com/office/drawing/2014/main" id="{A3B06B83-2396-479E-BCD1-9A69BE095DFE}"/>
              </a:ext>
            </a:extLst>
          </p:cNvPr>
          <p:cNvSpPr/>
          <p:nvPr/>
        </p:nvSpPr>
        <p:spPr>
          <a:xfrm>
            <a:off x="-1" y="398188"/>
            <a:ext cx="8347587" cy="1108562"/>
          </a:xfrm>
          <a:prstGeom prst="homePlate">
            <a:avLst/>
          </a:prstGeom>
          <a:solidFill>
            <a:srgbClr val="FFFFFF">
              <a:lumMod val="65000"/>
              <a:alpha val="77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5" name="Pentagon 6">
            <a:extLst>
              <a:ext uri="{FF2B5EF4-FFF2-40B4-BE49-F238E27FC236}">
                <a16:creationId xmlns:a16="http://schemas.microsoft.com/office/drawing/2014/main" id="{876DADB2-618E-42AF-938A-7286FF9D2C30}"/>
              </a:ext>
            </a:extLst>
          </p:cNvPr>
          <p:cNvSpPr/>
          <p:nvPr/>
        </p:nvSpPr>
        <p:spPr>
          <a:xfrm rot="10800000">
            <a:off x="3844410" y="2921112"/>
            <a:ext cx="8347588" cy="1292716"/>
          </a:xfrm>
          <a:prstGeom prst="homePlate">
            <a:avLst/>
          </a:prstGeom>
          <a:solidFill>
            <a:srgbClr val="FFFFFF">
              <a:lumMod val="65000"/>
              <a:alpha val="77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E8605-E474-4592-A64A-A3EED3FD1BDA}"/>
              </a:ext>
            </a:extLst>
          </p:cNvPr>
          <p:cNvSpPr txBox="1"/>
          <p:nvPr/>
        </p:nvSpPr>
        <p:spPr>
          <a:xfrm>
            <a:off x="-1" y="583364"/>
            <a:ext cx="758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Analysis of the technological and spatial needs of Rail Baltic </a:t>
            </a:r>
            <a:r>
              <a:rPr lang="en-US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Muuga</a:t>
            </a:r>
            <a:r>
              <a:rPr lang="en-US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multimodal freight terminal</a:t>
            </a:r>
            <a:endParaRPr lang="et-EE" sz="2400" b="1" kern="0" dirty="0">
              <a:solidFill>
                <a:srgbClr val="004586"/>
              </a:solidFill>
              <a:latin typeface="Open Sans Light"/>
              <a:sym typeface="Open Sa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95627-577E-473D-A00B-79B98CA02028}"/>
              </a:ext>
            </a:extLst>
          </p:cNvPr>
          <p:cNvSpPr txBox="1"/>
          <p:nvPr/>
        </p:nvSpPr>
        <p:spPr>
          <a:xfrm>
            <a:off x="4385733" y="3013501"/>
            <a:ext cx="775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M</a:t>
            </a:r>
            <a:r>
              <a:rPr lang="en-US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ore than 100 interviews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conducted</a:t>
            </a:r>
            <a:r>
              <a:rPr lang="en-US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in Estonia, Latvia, Lithuania, Finland, Russia, and elsewhere in Europe</a:t>
            </a:r>
            <a:endParaRPr lang="et-EE" sz="2400" b="1" kern="0" dirty="0">
              <a:solidFill>
                <a:srgbClr val="004586"/>
              </a:solidFill>
              <a:latin typeface="Open Sans Light"/>
              <a:sym typeface="Open Sans Light"/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354DBAF3-AA25-4816-B623-968C87B22CEE}"/>
              </a:ext>
            </a:extLst>
          </p:cNvPr>
          <p:cNvSpPr/>
          <p:nvPr/>
        </p:nvSpPr>
        <p:spPr>
          <a:xfrm>
            <a:off x="0" y="5166074"/>
            <a:ext cx="8347587" cy="1108562"/>
          </a:xfrm>
          <a:prstGeom prst="homePlate">
            <a:avLst/>
          </a:prstGeom>
          <a:solidFill>
            <a:srgbClr val="FFFFFF">
              <a:lumMod val="65000"/>
              <a:alpha val="77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D2FD5-E402-401B-8C0E-4A4387FC295E}"/>
              </a:ext>
            </a:extLst>
          </p:cNvPr>
          <p:cNvSpPr txBox="1"/>
          <p:nvPr/>
        </p:nvSpPr>
        <p:spPr>
          <a:xfrm>
            <a:off x="0" y="5304856"/>
            <a:ext cx="758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The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freight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volume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after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first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couple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of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years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– 5 mln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tons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. In 2045 – 2050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predicted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 10 mln </a:t>
            </a:r>
            <a:r>
              <a:rPr lang="et-EE" sz="2400" b="1" kern="0" dirty="0" err="1">
                <a:solidFill>
                  <a:srgbClr val="004586"/>
                </a:solidFill>
                <a:latin typeface="Open Sans Light"/>
                <a:sym typeface="Open Sans Light"/>
              </a:rPr>
              <a:t>tons</a:t>
            </a:r>
            <a:r>
              <a:rPr lang="et-EE" sz="2400" b="1" kern="0" dirty="0">
                <a:solidFill>
                  <a:srgbClr val="004586"/>
                </a:solidFill>
                <a:latin typeface="Open Sans Light"/>
                <a:sym typeface="Open Sans 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567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BFC402AF-9059-4DCA-8AF3-C6C64AED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2">
            <a:extLst>
              <a:ext uri="{FF2B5EF4-FFF2-40B4-BE49-F238E27FC236}">
                <a16:creationId xmlns:a16="http://schemas.microsoft.com/office/drawing/2014/main" id="{EDAE852F-01BD-487B-8C82-4A0428BC2DF5}"/>
              </a:ext>
            </a:extLst>
          </p:cNvPr>
          <p:cNvSpPr/>
          <p:nvPr/>
        </p:nvSpPr>
        <p:spPr>
          <a:xfrm>
            <a:off x="445239" y="356800"/>
            <a:ext cx="3720361" cy="3707199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7" name="Circle: Hollow 1">
            <a:extLst>
              <a:ext uri="{FF2B5EF4-FFF2-40B4-BE49-F238E27FC236}">
                <a16:creationId xmlns:a16="http://schemas.microsoft.com/office/drawing/2014/main" id="{99DA52D4-BF7E-4E79-ACC7-48BE576611C6}"/>
              </a:ext>
            </a:extLst>
          </p:cNvPr>
          <p:cNvSpPr/>
          <p:nvPr/>
        </p:nvSpPr>
        <p:spPr>
          <a:xfrm>
            <a:off x="200463" y="132203"/>
            <a:ext cx="4236070" cy="4202730"/>
          </a:xfrm>
          <a:prstGeom prst="donut">
            <a:avLst>
              <a:gd name="adj" fmla="val 462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3CF55621-286C-4586-AD55-8BC8A31ACE81}"/>
              </a:ext>
            </a:extLst>
          </p:cNvPr>
          <p:cNvSpPr/>
          <p:nvPr/>
        </p:nvSpPr>
        <p:spPr>
          <a:xfrm>
            <a:off x="8900527" y="1780601"/>
            <a:ext cx="2846234" cy="2847600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9" name="Circle: Hollow 1">
            <a:extLst>
              <a:ext uri="{FF2B5EF4-FFF2-40B4-BE49-F238E27FC236}">
                <a16:creationId xmlns:a16="http://schemas.microsoft.com/office/drawing/2014/main" id="{6B527F1A-DC97-48D2-B8EE-D494CDFD0A49}"/>
              </a:ext>
            </a:extLst>
          </p:cNvPr>
          <p:cNvSpPr/>
          <p:nvPr/>
        </p:nvSpPr>
        <p:spPr>
          <a:xfrm>
            <a:off x="8674844" y="1556002"/>
            <a:ext cx="3297600" cy="3296797"/>
          </a:xfrm>
          <a:prstGeom prst="donut">
            <a:avLst>
              <a:gd name="adj" fmla="val 462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E1C61-427A-4ABE-8814-C87901E8610C}"/>
              </a:ext>
            </a:extLst>
          </p:cNvPr>
          <p:cNvSpPr txBox="1"/>
          <p:nvPr/>
        </p:nvSpPr>
        <p:spPr>
          <a:xfrm>
            <a:off x="777565" y="656127"/>
            <a:ext cx="30818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2018 – </a:t>
            </a:r>
            <a:endParaRPr lang="en-US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Design</a:t>
            </a:r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phase</a:t>
            </a:r>
            <a:endParaRPr lang="et-EE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endParaRPr lang="et-EE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4 </a:t>
            </a:r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design</a:t>
            </a:r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procurements</a:t>
            </a:r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planned</a:t>
            </a:r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endParaRPr lang="en-US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 algn="ctr"/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in Estonia</a:t>
            </a:r>
            <a:endParaRPr lang="et-EE" sz="2800" dirty="0"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42F7CF-9552-4D5C-BB15-A972303B09BE}"/>
              </a:ext>
            </a:extLst>
          </p:cNvPr>
          <p:cNvSpPr txBox="1"/>
          <p:nvPr/>
        </p:nvSpPr>
        <p:spPr>
          <a:xfrm>
            <a:off x="9263902" y="2088164"/>
            <a:ext cx="21505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t-EE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Technical</a:t>
            </a:r>
            <a:r>
              <a:rPr lang="et-EE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</a:t>
            </a:r>
            <a:r>
              <a:rPr lang="et-EE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designing</a:t>
            </a:r>
            <a:r>
              <a:rPr lang="et-EE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of </a:t>
            </a:r>
            <a:r>
              <a:rPr lang="fi-FI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Ülemiste</a:t>
            </a:r>
            <a:r>
              <a:rPr lang="fi-FI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</a:t>
            </a:r>
            <a:r>
              <a:rPr lang="et-EE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passenger</a:t>
            </a:r>
            <a:r>
              <a:rPr lang="et-EE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terminal</a:t>
            </a:r>
          </a:p>
        </p:txBody>
      </p:sp>
    </p:spTree>
    <p:extLst>
      <p:ext uri="{BB962C8B-B14F-4D97-AF65-F5344CB8AC3E}">
        <p14:creationId xmlns:p14="http://schemas.microsoft.com/office/powerpoint/2010/main" val="397790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BEEDD673-A57C-496A-BC8B-4A430C413FC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7" b="1918"/>
          <a:stretch/>
        </p:blipFill>
        <p:spPr>
          <a:xfrm>
            <a:off x="-2388000" y="0"/>
            <a:ext cx="14580000" cy="6876000"/>
          </a:xfrm>
          <a:prstGeom prst="rect">
            <a:avLst/>
          </a:prstGeom>
        </p:spPr>
      </p:pic>
      <p:sp>
        <p:nvSpPr>
          <p:cNvPr id="9" name="Circle: Hollow 1">
            <a:extLst>
              <a:ext uri="{FF2B5EF4-FFF2-40B4-BE49-F238E27FC236}">
                <a16:creationId xmlns:a16="http://schemas.microsoft.com/office/drawing/2014/main" id="{37A09317-E364-49A5-A194-654B7A966998}"/>
              </a:ext>
            </a:extLst>
          </p:cNvPr>
          <p:cNvSpPr/>
          <p:nvPr/>
        </p:nvSpPr>
        <p:spPr>
          <a:xfrm>
            <a:off x="7282580" y="0"/>
            <a:ext cx="4236070" cy="4202730"/>
          </a:xfrm>
          <a:prstGeom prst="donut">
            <a:avLst>
              <a:gd name="adj" fmla="val 4621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F5D7C480-E7C8-440D-A3CF-481C6BA90D7B}"/>
              </a:ext>
            </a:extLst>
          </p:cNvPr>
          <p:cNvSpPr/>
          <p:nvPr/>
        </p:nvSpPr>
        <p:spPr>
          <a:xfrm>
            <a:off x="7540434" y="247765"/>
            <a:ext cx="3720361" cy="370719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AF89B-9B7C-4AAD-AFBC-30F908FB6923}"/>
              </a:ext>
            </a:extLst>
          </p:cNvPr>
          <p:cNvSpPr txBox="1"/>
          <p:nvPr/>
        </p:nvSpPr>
        <p:spPr>
          <a:xfrm>
            <a:off x="8500533" y="1049867"/>
            <a:ext cx="264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Technical</a:t>
            </a:r>
            <a:r>
              <a:rPr lang="et-EE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</a:t>
            </a:r>
            <a:r>
              <a:rPr lang="et-EE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designing</a:t>
            </a:r>
            <a:r>
              <a:rPr lang="et-EE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of Pärnu </a:t>
            </a:r>
            <a:r>
              <a:rPr lang="et-EE" sz="2800" kern="0" dirty="0" err="1">
                <a:solidFill>
                  <a:srgbClr val="0070C0"/>
                </a:solidFill>
                <a:latin typeface="Open Sans Light"/>
                <a:sym typeface="Open Sans Light"/>
              </a:rPr>
              <a:t>passenger</a:t>
            </a:r>
            <a:r>
              <a:rPr lang="et-EE" sz="2800" kern="0" dirty="0">
                <a:solidFill>
                  <a:srgbClr val="0070C0"/>
                </a:solidFill>
                <a:latin typeface="Open Sans Light"/>
                <a:sym typeface="Open Sans Light"/>
              </a:rPr>
              <a:t> terminal</a:t>
            </a:r>
            <a:endParaRPr lang="et-EE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50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81694771-47DF-4615-8534-CCF3BDDB0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"/>
            <a:ext cx="12192000" cy="6858168"/>
          </a:xfrm>
          <a:prstGeom prst="rect">
            <a:avLst/>
          </a:prstGeom>
          <a:effectLst>
            <a:glow rad="177800">
              <a:schemeClr val="accent1">
                <a:alpha val="7000"/>
              </a:schemeClr>
            </a:glow>
          </a:effectLst>
        </p:spPr>
      </p:pic>
      <p:sp>
        <p:nvSpPr>
          <p:cNvPr id="8" name="Oval 2">
            <a:extLst>
              <a:ext uri="{FF2B5EF4-FFF2-40B4-BE49-F238E27FC236}">
                <a16:creationId xmlns:a16="http://schemas.microsoft.com/office/drawing/2014/main" id="{42082FEC-19C2-404F-B644-E63FEBFD90B9}"/>
              </a:ext>
            </a:extLst>
          </p:cNvPr>
          <p:cNvSpPr/>
          <p:nvPr/>
        </p:nvSpPr>
        <p:spPr>
          <a:xfrm>
            <a:off x="9047501" y="4176299"/>
            <a:ext cx="3720361" cy="370719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B9CB3-9693-4A7E-9B0F-0BEA2B863857}"/>
              </a:ext>
            </a:extLst>
          </p:cNvPr>
          <p:cNvSpPr txBox="1"/>
          <p:nvPr/>
        </p:nvSpPr>
        <p:spPr>
          <a:xfrm>
            <a:off x="9618132" y="4758267"/>
            <a:ext cx="27592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Riia </a:t>
            </a:r>
            <a:r>
              <a:rPr lang="et-EE" sz="2800" dirty="0" err="1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Sillave</a:t>
            </a:r>
            <a:endParaRPr lang="et-EE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endParaRPr lang="et-EE" sz="2800" dirty="0">
              <a:solidFill>
                <a:srgbClr val="0070C0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r>
              <a:rPr lang="et-EE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CEO</a:t>
            </a:r>
          </a:p>
          <a:p>
            <a:r>
              <a:rPr lang="et-EE" sz="24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Rail Baltic Estonia</a:t>
            </a:r>
          </a:p>
        </p:txBody>
      </p:sp>
      <p:sp>
        <p:nvSpPr>
          <p:cNvPr id="10" name="Pentagon 6">
            <a:extLst>
              <a:ext uri="{FF2B5EF4-FFF2-40B4-BE49-F238E27FC236}">
                <a16:creationId xmlns:a16="http://schemas.microsoft.com/office/drawing/2014/main" id="{5C7C5A62-37D7-47C5-94F4-FAD7B691C3AC}"/>
              </a:ext>
            </a:extLst>
          </p:cNvPr>
          <p:cNvSpPr/>
          <p:nvPr/>
        </p:nvSpPr>
        <p:spPr>
          <a:xfrm>
            <a:off x="0" y="2320438"/>
            <a:ext cx="4809067" cy="1108562"/>
          </a:xfrm>
          <a:prstGeom prst="homePlate">
            <a:avLst/>
          </a:prstGeom>
          <a:solidFill>
            <a:srgbClr val="FFFFFF">
              <a:lumMod val="65000"/>
              <a:alpha val="77000"/>
            </a:srgbClr>
          </a:solidFill>
          <a:ln w="6350" cap="flat" cmpd="sng" algn="ctr">
            <a:noFill/>
            <a:prstDash val="solid"/>
            <a:miter lim="800000"/>
          </a:ln>
          <a:effectLst>
            <a:glow>
              <a:schemeClr val="bg1">
                <a:alpha val="27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EFB0E-A85B-4956-A068-9D730B4621A5}"/>
              </a:ext>
            </a:extLst>
          </p:cNvPr>
          <p:cNvSpPr txBox="1"/>
          <p:nvPr/>
        </p:nvSpPr>
        <p:spPr>
          <a:xfrm>
            <a:off x="270934" y="2540000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dirty="0">
                <a:solidFill>
                  <a:srgbClr val="0070C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36052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219</Words>
  <Application>Microsoft Office PowerPoint</Application>
  <PresentationFormat>Widescreen</PresentationFormat>
  <Paragraphs>43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MS PGothic</vt:lpstr>
      <vt:lpstr>Arial</vt:lpstr>
      <vt:lpstr>Avenir Roman</vt:lpstr>
      <vt:lpstr>Calibri</vt:lpstr>
      <vt:lpstr>Calibri Light</vt:lpstr>
      <vt:lpstr>Myriad Pro</vt:lpstr>
      <vt:lpstr>Open Sans Light</vt:lpstr>
      <vt:lpstr>Times New Roman</vt:lpstr>
      <vt:lpstr>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Priit Pruul</dc:creator>
  <cp:lastModifiedBy>Priit</cp:lastModifiedBy>
  <cp:revision>75</cp:revision>
  <dcterms:created xsi:type="dcterms:W3CDTF">2018-01-14T16:04:34Z</dcterms:created>
  <dcterms:modified xsi:type="dcterms:W3CDTF">2018-01-23T08:15:12Z</dcterms:modified>
</cp:coreProperties>
</file>