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9" r:id="rId5"/>
    <p:sldId id="260" r:id="rId6"/>
    <p:sldId id="265" r:id="rId7"/>
    <p:sldId id="261" r:id="rId8"/>
    <p:sldId id="263" r:id="rId9"/>
    <p:sldId id="262" r:id="rId10"/>
    <p:sldId id="324" r:id="rId11"/>
    <p:sldId id="268" r:id="rId12"/>
    <p:sldId id="275" r:id="rId13"/>
    <p:sldId id="292" r:id="rId14"/>
    <p:sldId id="294" r:id="rId15"/>
    <p:sldId id="295" r:id="rId16"/>
    <p:sldId id="296" r:id="rId17"/>
    <p:sldId id="299" r:id="rId18"/>
    <p:sldId id="297" r:id="rId19"/>
    <p:sldId id="298" r:id="rId20"/>
    <p:sldId id="300" r:id="rId21"/>
    <p:sldId id="301" r:id="rId22"/>
    <p:sldId id="304" r:id="rId23"/>
    <p:sldId id="303" r:id="rId24"/>
    <p:sldId id="302" r:id="rId25"/>
    <p:sldId id="279" r:id="rId26"/>
    <p:sldId id="283" r:id="rId27"/>
    <p:sldId id="280" r:id="rId28"/>
    <p:sldId id="285" r:id="rId29"/>
    <p:sldId id="310" r:id="rId30"/>
    <p:sldId id="320" r:id="rId31"/>
    <p:sldId id="322" r:id="rId32"/>
    <p:sldId id="321" r:id="rId33"/>
    <p:sldId id="305" r:id="rId34"/>
    <p:sldId id="306" r:id="rId35"/>
    <p:sldId id="307" r:id="rId36"/>
    <p:sldId id="308" r:id="rId37"/>
    <p:sldId id="311" r:id="rId38"/>
    <p:sldId id="313" r:id="rId39"/>
    <p:sldId id="323" r:id="rId40"/>
    <p:sldId id="328" r:id="rId41"/>
    <p:sldId id="325" r:id="rId42"/>
    <p:sldId id="326" r:id="rId43"/>
    <p:sldId id="327" r:id="rId44"/>
    <p:sldId id="281" r:id="rId45"/>
    <p:sldId id="309" r:id="rId46"/>
    <p:sldId id="315" r:id="rId47"/>
    <p:sldId id="316" r:id="rId48"/>
    <p:sldId id="282" r:id="rId49"/>
    <p:sldId id="272" r:id="rId50"/>
    <p:sldId id="290" r:id="rId51"/>
    <p:sldId id="271"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Pellejero Costa" initials="CC" lastIdx="11" clrIdx="0">
    <p:extLst>
      <p:ext uri="{19B8F6BF-5375-455C-9EA6-DF929625EA0E}">
        <p15:presenceInfo xmlns:p15="http://schemas.microsoft.com/office/powerpoint/2012/main" userId="S::carmen.pellejero@idom.com::72f5e933-d813-444c-9443-c2c26f8720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FFFFCC"/>
    <a:srgbClr val="FFFF66"/>
    <a:srgbClr val="CC99FF"/>
    <a:srgbClr val="063985"/>
    <a:srgbClr val="D9D9D9"/>
    <a:srgbClr val="000000"/>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5B443-0ACF-A172-3ADA-2BAE1C07B16C}" v="452" dt="2021-10-25T15:46:45.671"/>
    <p1510:client id="{23AC2A5F-B6B9-54B7-0A29-285A0D0F06AA}" v="392" dt="2021-10-27T07:59:57.943"/>
    <p1510:client id="{4201C956-1013-3B7B-7A90-3156D9D7CA0A}" v="115" dt="2021-10-25T11:41:24.169"/>
    <p1510:client id="{FB2357C5-6B39-4628-AE1A-02B69A3ED0D3}" v="3" dt="2021-10-26T08:36:55.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69625" autoAdjust="0"/>
  </p:normalViewPr>
  <p:slideViewPr>
    <p:cSldViewPr snapToGrid="0">
      <p:cViewPr varScale="1">
        <p:scale>
          <a:sx n="61" d="100"/>
          <a:sy n="61" d="100"/>
        </p:scale>
        <p:origin x="178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C11DE-3103-4363-A35C-D90AC8FA1C52}" type="doc">
      <dgm:prSet loTypeId="urn:microsoft.com/office/officeart/2005/8/layout/chevron1" loCatId="process" qsTypeId="urn:microsoft.com/office/officeart/2005/8/quickstyle/simple1" qsCatId="simple" csTypeId="urn:microsoft.com/office/officeart/2005/8/colors/accent3_5" csCatId="accent3" phldr="1"/>
      <dgm:spPr/>
    </dgm:pt>
    <dgm:pt modelId="{9CDD4915-F5FB-4DEB-AB3D-DFE0E9196FE7}">
      <dgm:prSet phldrT="[Texto]" custT="1"/>
      <dgm:spPr/>
      <dgm:t>
        <a:bodyPr/>
        <a:lstStyle/>
        <a:p>
          <a:r>
            <a:rPr lang="es-ES" sz="1400"/>
            <a:t>CONNECTIVITY</a:t>
          </a:r>
        </a:p>
      </dgm:t>
    </dgm:pt>
    <dgm:pt modelId="{31B2EC3F-CF17-4ED0-93D6-E73B1ED4F71D}" type="parTrans" cxnId="{B64A3D21-8D77-4CF9-A1A8-8B524D23CEDE}">
      <dgm:prSet/>
      <dgm:spPr/>
      <dgm:t>
        <a:bodyPr/>
        <a:lstStyle/>
        <a:p>
          <a:endParaRPr lang="es-ES"/>
        </a:p>
      </dgm:t>
    </dgm:pt>
    <dgm:pt modelId="{D8B89CB4-FA06-44A4-909E-616882900D15}" type="sibTrans" cxnId="{B64A3D21-8D77-4CF9-A1A8-8B524D23CEDE}">
      <dgm:prSet/>
      <dgm:spPr/>
      <dgm:t>
        <a:bodyPr/>
        <a:lstStyle/>
        <a:p>
          <a:endParaRPr lang="es-ES"/>
        </a:p>
      </dgm:t>
    </dgm:pt>
    <dgm:pt modelId="{CD66CE5E-9D31-4AF0-953A-205FB7018EC2}">
      <dgm:prSet phldrT="[Texto]" custT="1"/>
      <dgm:spPr/>
      <dgm:t>
        <a:bodyPr/>
        <a:lstStyle/>
        <a:p>
          <a:r>
            <a:rPr lang="es-ES" sz="1400"/>
            <a:t>SAFETY</a:t>
          </a:r>
        </a:p>
      </dgm:t>
    </dgm:pt>
    <dgm:pt modelId="{08731AB2-F567-4CF3-AA07-DEA81DDA152B}" type="parTrans" cxnId="{EC1568B6-E36E-4B3E-8D6A-9D894DFDB38F}">
      <dgm:prSet/>
      <dgm:spPr/>
      <dgm:t>
        <a:bodyPr/>
        <a:lstStyle/>
        <a:p>
          <a:endParaRPr lang="es-ES"/>
        </a:p>
      </dgm:t>
    </dgm:pt>
    <dgm:pt modelId="{0C56CBE7-6908-40AA-940B-2FE5E4AD9AA9}" type="sibTrans" cxnId="{EC1568B6-E36E-4B3E-8D6A-9D894DFDB38F}">
      <dgm:prSet/>
      <dgm:spPr/>
      <dgm:t>
        <a:bodyPr/>
        <a:lstStyle/>
        <a:p>
          <a:endParaRPr lang="es-ES"/>
        </a:p>
      </dgm:t>
    </dgm:pt>
    <dgm:pt modelId="{0991F288-3AD5-4A35-8F39-669351196B1F}">
      <dgm:prSet phldrT="[Texto]" custT="1"/>
      <dgm:spPr/>
      <dgm:t>
        <a:bodyPr/>
        <a:lstStyle/>
        <a:p>
          <a:r>
            <a:rPr lang="es-ES" sz="1400"/>
            <a:t>ENVIRONMENT</a:t>
          </a:r>
        </a:p>
      </dgm:t>
    </dgm:pt>
    <dgm:pt modelId="{67529880-B10D-425C-A178-D1100049723C}" type="parTrans" cxnId="{E85CC34D-7A45-4EED-9B5D-D95026C3E809}">
      <dgm:prSet/>
      <dgm:spPr/>
      <dgm:t>
        <a:bodyPr/>
        <a:lstStyle/>
        <a:p>
          <a:endParaRPr lang="es-ES"/>
        </a:p>
      </dgm:t>
    </dgm:pt>
    <dgm:pt modelId="{A20B2411-62AE-4D9D-B7DF-5475580ECF6C}" type="sibTrans" cxnId="{E85CC34D-7A45-4EED-9B5D-D95026C3E809}">
      <dgm:prSet/>
      <dgm:spPr/>
      <dgm:t>
        <a:bodyPr/>
        <a:lstStyle/>
        <a:p>
          <a:endParaRPr lang="es-ES"/>
        </a:p>
      </dgm:t>
    </dgm:pt>
    <dgm:pt modelId="{706431DE-2405-41C3-895E-138310334FB4}" type="pres">
      <dgm:prSet presAssocID="{C28C11DE-3103-4363-A35C-D90AC8FA1C52}" presName="Name0" presStyleCnt="0">
        <dgm:presLayoutVars>
          <dgm:dir/>
          <dgm:animLvl val="lvl"/>
          <dgm:resizeHandles val="exact"/>
        </dgm:presLayoutVars>
      </dgm:prSet>
      <dgm:spPr/>
    </dgm:pt>
    <dgm:pt modelId="{C35863E2-A639-42A9-AE3A-4D2C014BCE64}" type="pres">
      <dgm:prSet presAssocID="{9CDD4915-F5FB-4DEB-AB3D-DFE0E9196FE7}" presName="parTxOnly" presStyleLbl="node1" presStyleIdx="0" presStyleCnt="3">
        <dgm:presLayoutVars>
          <dgm:chMax val="0"/>
          <dgm:chPref val="0"/>
          <dgm:bulletEnabled val="1"/>
        </dgm:presLayoutVars>
      </dgm:prSet>
      <dgm:spPr/>
    </dgm:pt>
    <dgm:pt modelId="{90B7DC46-26C2-4190-94A5-B2C405F660C2}" type="pres">
      <dgm:prSet presAssocID="{D8B89CB4-FA06-44A4-909E-616882900D15}" presName="parTxOnlySpace" presStyleCnt="0"/>
      <dgm:spPr/>
    </dgm:pt>
    <dgm:pt modelId="{59A85F60-4D74-473E-B3A4-AB5D06950CC1}" type="pres">
      <dgm:prSet presAssocID="{CD66CE5E-9D31-4AF0-953A-205FB7018EC2}" presName="parTxOnly" presStyleLbl="node1" presStyleIdx="1" presStyleCnt="3">
        <dgm:presLayoutVars>
          <dgm:chMax val="0"/>
          <dgm:chPref val="0"/>
          <dgm:bulletEnabled val="1"/>
        </dgm:presLayoutVars>
      </dgm:prSet>
      <dgm:spPr/>
    </dgm:pt>
    <dgm:pt modelId="{D3D75231-E6A7-48B8-9243-64DF6698CE24}" type="pres">
      <dgm:prSet presAssocID="{0C56CBE7-6908-40AA-940B-2FE5E4AD9AA9}" presName="parTxOnlySpace" presStyleCnt="0"/>
      <dgm:spPr/>
    </dgm:pt>
    <dgm:pt modelId="{6A1B7612-3E0D-4ABF-A782-3407C8B40516}" type="pres">
      <dgm:prSet presAssocID="{0991F288-3AD5-4A35-8F39-669351196B1F}" presName="parTxOnly" presStyleLbl="node1" presStyleIdx="2" presStyleCnt="3">
        <dgm:presLayoutVars>
          <dgm:chMax val="0"/>
          <dgm:chPref val="0"/>
          <dgm:bulletEnabled val="1"/>
        </dgm:presLayoutVars>
      </dgm:prSet>
      <dgm:spPr/>
    </dgm:pt>
  </dgm:ptLst>
  <dgm:cxnLst>
    <dgm:cxn modelId="{16A2BF17-DF84-47FA-87E5-60FCEACFCFAB}" type="presOf" srcId="{0991F288-3AD5-4A35-8F39-669351196B1F}" destId="{6A1B7612-3E0D-4ABF-A782-3407C8B40516}" srcOrd="0" destOrd="0" presId="urn:microsoft.com/office/officeart/2005/8/layout/chevron1"/>
    <dgm:cxn modelId="{B64A3D21-8D77-4CF9-A1A8-8B524D23CEDE}" srcId="{C28C11DE-3103-4363-A35C-D90AC8FA1C52}" destId="{9CDD4915-F5FB-4DEB-AB3D-DFE0E9196FE7}" srcOrd="0" destOrd="0" parTransId="{31B2EC3F-CF17-4ED0-93D6-E73B1ED4F71D}" sibTransId="{D8B89CB4-FA06-44A4-909E-616882900D15}"/>
    <dgm:cxn modelId="{FB1DDF64-5485-4743-B4D8-B6952480BC75}" type="presOf" srcId="{C28C11DE-3103-4363-A35C-D90AC8FA1C52}" destId="{706431DE-2405-41C3-895E-138310334FB4}" srcOrd="0" destOrd="0" presId="urn:microsoft.com/office/officeart/2005/8/layout/chevron1"/>
    <dgm:cxn modelId="{E85CC34D-7A45-4EED-9B5D-D95026C3E809}" srcId="{C28C11DE-3103-4363-A35C-D90AC8FA1C52}" destId="{0991F288-3AD5-4A35-8F39-669351196B1F}" srcOrd="2" destOrd="0" parTransId="{67529880-B10D-425C-A178-D1100049723C}" sibTransId="{A20B2411-62AE-4D9D-B7DF-5475580ECF6C}"/>
    <dgm:cxn modelId="{90580496-BD3E-4FE1-8610-2FBDC75F9804}" type="presOf" srcId="{9CDD4915-F5FB-4DEB-AB3D-DFE0E9196FE7}" destId="{C35863E2-A639-42A9-AE3A-4D2C014BCE64}" srcOrd="0" destOrd="0" presId="urn:microsoft.com/office/officeart/2005/8/layout/chevron1"/>
    <dgm:cxn modelId="{EC1568B6-E36E-4B3E-8D6A-9D894DFDB38F}" srcId="{C28C11DE-3103-4363-A35C-D90AC8FA1C52}" destId="{CD66CE5E-9D31-4AF0-953A-205FB7018EC2}" srcOrd="1" destOrd="0" parTransId="{08731AB2-F567-4CF3-AA07-DEA81DDA152B}" sibTransId="{0C56CBE7-6908-40AA-940B-2FE5E4AD9AA9}"/>
    <dgm:cxn modelId="{6A4C15DA-7B66-40DB-94BE-B32BD449CC4B}" type="presOf" srcId="{CD66CE5E-9D31-4AF0-953A-205FB7018EC2}" destId="{59A85F60-4D74-473E-B3A4-AB5D06950CC1}" srcOrd="0" destOrd="0" presId="urn:microsoft.com/office/officeart/2005/8/layout/chevron1"/>
    <dgm:cxn modelId="{ED2DCF2B-D0AA-4679-AF61-8FE7BD2632BC}" type="presParOf" srcId="{706431DE-2405-41C3-895E-138310334FB4}" destId="{C35863E2-A639-42A9-AE3A-4D2C014BCE64}" srcOrd="0" destOrd="0" presId="urn:microsoft.com/office/officeart/2005/8/layout/chevron1"/>
    <dgm:cxn modelId="{DC9D7346-0C83-48BE-987D-2C924F0E45E8}" type="presParOf" srcId="{706431DE-2405-41C3-895E-138310334FB4}" destId="{90B7DC46-26C2-4190-94A5-B2C405F660C2}" srcOrd="1" destOrd="0" presId="urn:microsoft.com/office/officeart/2005/8/layout/chevron1"/>
    <dgm:cxn modelId="{A179ECB8-8714-40AC-A342-46F98A60A52B}" type="presParOf" srcId="{706431DE-2405-41C3-895E-138310334FB4}" destId="{59A85F60-4D74-473E-B3A4-AB5D06950CC1}" srcOrd="2" destOrd="0" presId="urn:microsoft.com/office/officeart/2005/8/layout/chevron1"/>
    <dgm:cxn modelId="{A46BCE78-BBEA-4BCB-B8B7-444013E34555}" type="presParOf" srcId="{706431DE-2405-41C3-895E-138310334FB4}" destId="{D3D75231-E6A7-48B8-9243-64DF6698CE24}" srcOrd="3" destOrd="0" presId="urn:microsoft.com/office/officeart/2005/8/layout/chevron1"/>
    <dgm:cxn modelId="{6091B403-E2AF-48B5-A1BA-E2D8B8FBB8D5}" type="presParOf" srcId="{706431DE-2405-41C3-895E-138310334FB4}" destId="{6A1B7612-3E0D-4ABF-A782-3407C8B40516}"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863E2-A639-42A9-AE3A-4D2C014BCE64}">
      <dsp:nvSpPr>
        <dsp:cNvPr id="0" name=""/>
        <dsp:cNvSpPr/>
      </dsp:nvSpPr>
      <dsp:spPr>
        <a:xfrm>
          <a:off x="1654" y="0"/>
          <a:ext cx="2015224" cy="483389"/>
        </a:xfrm>
        <a:prstGeom prst="chevron">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a:t>CONNECTIVITY</a:t>
          </a:r>
        </a:p>
      </dsp:txBody>
      <dsp:txXfrm>
        <a:off x="243349" y="0"/>
        <a:ext cx="1531835" cy="483389"/>
      </dsp:txXfrm>
    </dsp:sp>
    <dsp:sp modelId="{59A85F60-4D74-473E-B3A4-AB5D06950CC1}">
      <dsp:nvSpPr>
        <dsp:cNvPr id="0" name=""/>
        <dsp:cNvSpPr/>
      </dsp:nvSpPr>
      <dsp:spPr>
        <a:xfrm>
          <a:off x="1815356" y="0"/>
          <a:ext cx="2015224" cy="483389"/>
        </a:xfrm>
        <a:prstGeom prst="chevron">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a:t>SAFETY</a:t>
          </a:r>
        </a:p>
      </dsp:txBody>
      <dsp:txXfrm>
        <a:off x="2057051" y="0"/>
        <a:ext cx="1531835" cy="483389"/>
      </dsp:txXfrm>
    </dsp:sp>
    <dsp:sp modelId="{6A1B7612-3E0D-4ABF-A782-3407C8B40516}">
      <dsp:nvSpPr>
        <dsp:cNvPr id="0" name=""/>
        <dsp:cNvSpPr/>
      </dsp:nvSpPr>
      <dsp:spPr>
        <a:xfrm>
          <a:off x="3629058" y="0"/>
          <a:ext cx="2015224" cy="483389"/>
        </a:xfrm>
        <a:prstGeom prst="chevron">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kern="1200"/>
            <a:t>ENVIRONMENT</a:t>
          </a:r>
        </a:p>
      </dsp:txBody>
      <dsp:txXfrm>
        <a:off x="3870753" y="0"/>
        <a:ext cx="1531835" cy="4833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29.10.2021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4</a:t>
            </a:fld>
            <a:endParaRPr lang="lv-LV"/>
          </a:p>
        </p:txBody>
      </p:sp>
    </p:spTree>
    <p:extLst>
      <p:ext uri="{BB962C8B-B14F-4D97-AF65-F5344CB8AC3E}">
        <p14:creationId xmlns:p14="http://schemas.microsoft.com/office/powerpoint/2010/main" val="320427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34993" algn="l" defTabSz="514323" rtl="0" eaLnBrk="1" fontAlgn="auto" latinLnBrk="0" hangingPunct="1">
              <a:lnSpc>
                <a:spcPct val="100000"/>
              </a:lnSpc>
              <a:spcBef>
                <a:spcPts val="750"/>
              </a:spcBef>
              <a:spcAft>
                <a:spcPts val="0"/>
              </a:spcAft>
              <a:buClrTx/>
              <a:buSzTx/>
              <a:buFontTx/>
              <a:buBlip>
                <a:blip r:embed="rId3"/>
              </a:buBlip>
              <a:tabLst/>
              <a:defRPr/>
            </a:pPr>
            <a:r>
              <a:rPr lang="en-GB" sz="1200" dirty="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dirty="0">
              <a:solidFill>
                <a:srgbClr val="5D5D5D"/>
              </a:solidFill>
              <a:latin typeface="Myriad Pro" charset="0"/>
            </a:endParaRPr>
          </a:p>
          <a:p>
            <a:pPr marL="0" lvl="0" indent="0" defTabSz="514323">
              <a:spcBef>
                <a:spcPts val="750"/>
              </a:spcBef>
              <a:buNone/>
            </a:pPr>
            <a:endParaRPr lang="en-GB" sz="1200" dirty="0">
              <a:solidFill>
                <a:srgbClr val="5D5D5D"/>
              </a:solidFill>
              <a:latin typeface="Myriad Pro" charset="0"/>
            </a:endParaRPr>
          </a:p>
          <a:p>
            <a:pPr lvl="0" indent="-134993" defTabSz="514323">
              <a:spcBef>
                <a:spcPts val="750"/>
              </a:spcBef>
              <a:buBlip>
                <a:blip r:embed="rId3"/>
              </a:buBlip>
            </a:pPr>
            <a:r>
              <a:rPr lang="en-GB" sz="1200" dirty="0">
                <a:solidFill>
                  <a:srgbClr val="5D5D5D"/>
                </a:solidFill>
                <a:latin typeface="Myriad Pro" charset="0"/>
              </a:rPr>
              <a:t>The Rail Baltica project is a joint project of three EU Member States – Estonia, Latvia and Lithuania – and concerns the building of a fast-conventional double track 1435mm gauge electrified railway line, meaning a symbolic return of the Baltic States to Europe. </a:t>
            </a:r>
            <a:endParaRPr lang="es-ES" sz="1200" dirty="0">
              <a:solidFill>
                <a:srgbClr val="5D5D5D"/>
              </a:solidFill>
              <a:latin typeface="Myriad Pro" charset="0"/>
            </a:endParaRPr>
          </a:p>
          <a:p>
            <a:pPr lvl="0" defTabSz="514323">
              <a:spcBef>
                <a:spcPts val="0"/>
              </a:spcBef>
            </a:pPr>
            <a:endParaRPr lang="es-ES" sz="1200" dirty="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Rail </a:t>
            </a:r>
            <a:r>
              <a:rPr lang="en-GB" sz="1200" dirty="0">
                <a:solidFill>
                  <a:srgbClr val="5D5D5D"/>
                </a:solidFill>
                <a:latin typeface="Myriad Pro" charset="0"/>
              </a:rPr>
              <a:t>Baltica has been therefore designed to become part of the EU TEN-T North Sea – Baltic Core Network Corridor, which links Europe´s largest ports of Rotterdam, Hamburg and Antwerp through the Netherlands, Belgium, Germany and Poland, with the three Baltic States, ensuring full integration of Estonia, Latvia and Lithuania into the single European railway area. </a:t>
            </a:r>
            <a:endParaRPr lang="es-ES" sz="1200" dirty="0">
              <a:solidFill>
                <a:srgbClr val="5D5D5D"/>
              </a:solidFill>
              <a:latin typeface="Myriad Pro" charset="0"/>
            </a:endParaRPr>
          </a:p>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a:rPr>
              <a:t>This</a:t>
            </a:r>
            <a:r>
              <a:rPr lang="es-ES" sz="1200" dirty="0">
                <a:solidFill>
                  <a:srgbClr val="5D5D5D"/>
                </a:solidFill>
                <a:latin typeface="Myriad Pro"/>
              </a:rPr>
              <a:t> </a:t>
            </a:r>
            <a:r>
              <a:rPr lang="es-ES" sz="1200" dirty="0" err="1">
                <a:solidFill>
                  <a:srgbClr val="5D5D5D"/>
                </a:solidFill>
                <a:latin typeface="Myriad Pro"/>
              </a:rPr>
              <a:t>section</a:t>
            </a:r>
            <a:r>
              <a:rPr lang="es-ES" sz="1200" dirty="0">
                <a:solidFill>
                  <a:srgbClr val="5D5D5D"/>
                </a:solidFill>
                <a:latin typeface="Myriad Pro"/>
              </a:rPr>
              <a:t> </a:t>
            </a:r>
            <a:r>
              <a:rPr lang="es-ES" sz="1200" b="1" dirty="0" err="1">
                <a:solidFill>
                  <a:srgbClr val="5D5D5D"/>
                </a:solidFill>
                <a:latin typeface="Myriad Pro"/>
              </a:rPr>
              <a:t>connects</a:t>
            </a:r>
            <a:r>
              <a:rPr lang="es-ES" sz="1200" b="1" dirty="0">
                <a:solidFill>
                  <a:srgbClr val="5D5D5D"/>
                </a:solidFill>
                <a:latin typeface="Myriad Pro"/>
              </a:rPr>
              <a:t> </a:t>
            </a:r>
            <a:r>
              <a:rPr lang="es-ES" sz="1200" dirty="0" err="1">
                <a:solidFill>
                  <a:srgbClr val="5D5D5D"/>
                </a:solidFill>
                <a:latin typeface="Myriad Pro"/>
              </a:rPr>
              <a:t>one</a:t>
            </a:r>
            <a:r>
              <a:rPr lang="es-ES" sz="1200" dirty="0">
                <a:solidFill>
                  <a:srgbClr val="5D5D5D"/>
                </a:solidFill>
                <a:latin typeface="Myriad Pro"/>
              </a:rPr>
              <a:t> </a:t>
            </a:r>
            <a:r>
              <a:rPr lang="es-ES" sz="1200" dirty="0" err="1">
                <a:solidFill>
                  <a:srgbClr val="5D5D5D"/>
                </a:solidFill>
                <a:latin typeface="Myriad Pro"/>
              </a:rPr>
              <a:t>of</a:t>
            </a:r>
            <a:r>
              <a:rPr lang="es-ES" sz="1200" dirty="0">
                <a:solidFill>
                  <a:srgbClr val="5D5D5D"/>
                </a:solidFill>
                <a:latin typeface="Myriad Pro"/>
              </a:rPr>
              <a:t> the </a:t>
            </a:r>
            <a:r>
              <a:rPr lang="es-ES" sz="1200" dirty="0" err="1">
                <a:solidFill>
                  <a:srgbClr val="5D5D5D"/>
                </a:solidFill>
                <a:latin typeface="Myriad Pro"/>
              </a:rPr>
              <a:t>most</a:t>
            </a:r>
            <a:r>
              <a:rPr lang="es-ES" sz="1200" dirty="0">
                <a:solidFill>
                  <a:srgbClr val="5D5D5D"/>
                </a:solidFill>
                <a:latin typeface="Myriad Pro"/>
              </a:rPr>
              <a:t> </a:t>
            </a:r>
            <a:r>
              <a:rPr lang="es-ES" sz="1200" dirty="0" err="1">
                <a:solidFill>
                  <a:srgbClr val="5D5D5D"/>
                </a:solidFill>
                <a:latin typeface="Myriad Pro"/>
              </a:rPr>
              <a:t>populated</a:t>
            </a:r>
            <a:r>
              <a:rPr lang="es-ES" sz="1200" dirty="0">
                <a:solidFill>
                  <a:srgbClr val="5D5D5D"/>
                </a:solidFill>
                <a:latin typeface="Myriad Pro"/>
              </a:rPr>
              <a:t> áreas, </a:t>
            </a:r>
            <a:r>
              <a:rPr lang="es-ES" sz="1200" b="1" dirty="0">
                <a:solidFill>
                  <a:srgbClr val="5D5D5D"/>
                </a:solidFill>
              </a:rPr>
              <a:t>Kaunas</a:t>
            </a:r>
            <a:r>
              <a:rPr lang="en-GB" sz="1200" b="1" dirty="0">
                <a:solidFill>
                  <a:srgbClr val="5D5D5D"/>
                </a:solidFill>
                <a:latin typeface="Myriad Pro"/>
              </a:rPr>
              <a:t>, </a:t>
            </a:r>
            <a:r>
              <a:rPr lang="en-GB" sz="1200" dirty="0">
                <a:solidFill>
                  <a:srgbClr val="5D5D5D"/>
                </a:solidFill>
                <a:latin typeface="Myriad Pro"/>
              </a:rPr>
              <a:t>to the southwest of </a:t>
            </a:r>
            <a:r>
              <a:rPr lang="en-GB" sz="1200" dirty="0" err="1">
                <a:solidFill>
                  <a:srgbClr val="5D5D5D"/>
                </a:solidFill>
                <a:latin typeface="Myriad Pro"/>
              </a:rPr>
              <a:t>Jonava</a:t>
            </a:r>
            <a:r>
              <a:rPr lang="en-GB" sz="1200" dirty="0">
                <a:solidFill>
                  <a:srgbClr val="5D5D5D"/>
                </a:solidFill>
                <a:latin typeface="Myriad Pro"/>
              </a:rPr>
              <a:t> District Municipality, in </a:t>
            </a:r>
            <a:r>
              <a:rPr lang="en-GB" sz="1200" b="1" dirty="0" err="1">
                <a:solidFill>
                  <a:srgbClr val="5D5D5D"/>
                </a:solidFill>
                <a:latin typeface="Myriad Pro"/>
              </a:rPr>
              <a:t>Šveicarija</a:t>
            </a:r>
            <a:r>
              <a:rPr lang="en-GB" sz="1200" dirty="0">
                <a:solidFill>
                  <a:srgbClr val="5D5D5D"/>
                </a:solidFill>
                <a:latin typeface="Myriad Pro" charset="0"/>
              </a:rPr>
              <a:t>.</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en-GB" sz="1200" dirty="0" err="1">
                <a:solidFill>
                  <a:srgbClr val="5D5D5D"/>
                </a:solidFill>
                <a:latin typeface="Myriad Pro"/>
              </a:rPr>
              <a:t>Gumbiškiai</a:t>
            </a:r>
            <a:r>
              <a:rPr lang="es-ES" sz="1200" dirty="0">
                <a:solidFill>
                  <a:srgbClr val="5D5D5D"/>
                </a:solidFill>
                <a:latin typeface="Myriad Pro"/>
              </a:rPr>
              <a:t>, </a:t>
            </a:r>
            <a:r>
              <a:rPr lang="es-ES" sz="1200" dirty="0" err="1">
                <a:solidFill>
                  <a:srgbClr val="5D5D5D"/>
                </a:solidFill>
                <a:latin typeface="Myriad Pro"/>
              </a:rPr>
              <a:t>Šafárka</a:t>
            </a:r>
            <a:r>
              <a:rPr lang="es-ES" sz="1200" dirty="0">
                <a:solidFill>
                  <a:srgbClr val="5D5D5D"/>
                </a:solidFill>
                <a:latin typeface="Myriad Pro"/>
              </a:rPr>
              <a:t>, and I</a:t>
            </a:r>
            <a:r>
              <a:rPr lang="en-GB" sz="1200" dirty="0">
                <a:solidFill>
                  <a:srgbClr val="5D5D5D"/>
                </a:solidFill>
                <a:ea typeface="+mn-lt"/>
                <a:cs typeface="+mn-lt"/>
              </a:rPr>
              <a:t>š</a:t>
            </a:r>
            <a:r>
              <a:rPr lang="es-ES" sz="1200" dirty="0" err="1">
                <a:solidFill>
                  <a:srgbClr val="5D5D5D"/>
                </a:solidFill>
                <a:latin typeface="Myriad Pro"/>
              </a:rPr>
              <a:t>orai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Jonava</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6</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u="none" kern="1200" dirty="0" err="1">
                <a:solidFill>
                  <a:schemeClr val="accent3"/>
                </a:solidFill>
                <a:latin typeface="Myriad Pro" panose="020B0503030403020204"/>
                <a:ea typeface="+mn-ea"/>
                <a:cs typeface="+mn-cs"/>
              </a:rPr>
              <a:t>We´ve</a:t>
            </a:r>
            <a:r>
              <a:rPr lang="es-ES" sz="1200" b="0" u="none" kern="1200" dirty="0">
                <a:solidFill>
                  <a:schemeClr val="accent3"/>
                </a:solidFill>
                <a:latin typeface="Myriad Pro" panose="020B0503030403020204"/>
                <a:ea typeface="+mn-ea"/>
                <a:cs typeface="+mn-cs"/>
              </a:rPr>
              <a:t> </a:t>
            </a:r>
            <a:r>
              <a:rPr lang="es-ES" sz="1200" b="0" u="none" kern="1200" dirty="0" err="1">
                <a:solidFill>
                  <a:schemeClr val="accent3"/>
                </a:solidFill>
                <a:latin typeface="Myriad Pro" panose="020B0503030403020204"/>
                <a:ea typeface="+mn-ea"/>
                <a:cs typeface="+mn-cs"/>
              </a:rPr>
              <a:t>implemented</a:t>
            </a:r>
            <a:r>
              <a:rPr lang="es-ES" sz="1200" b="0" u="none" kern="1200" dirty="0">
                <a:solidFill>
                  <a:schemeClr val="accent3"/>
                </a:solidFill>
                <a:latin typeface="Myriad Pro" panose="020B0503030403020204"/>
                <a:ea typeface="+mn-ea"/>
                <a:cs typeface="+mn-cs"/>
              </a:rPr>
              <a:t> </a:t>
            </a:r>
            <a:r>
              <a:rPr lang="es-ES" sz="1200" b="0" u="none" dirty="0">
                <a:solidFill>
                  <a:schemeClr val="accent3"/>
                </a:solidFill>
                <a:latin typeface="Myriad Pro" panose="020B0503030403020204"/>
              </a:rPr>
              <a:t>a </a:t>
            </a:r>
            <a:r>
              <a:rPr lang="es-ES" sz="1200" b="0" u="none" dirty="0" err="1">
                <a:solidFill>
                  <a:schemeClr val="accent3"/>
                </a:solidFill>
                <a:latin typeface="Myriad Pro" panose="020B0503030403020204"/>
              </a:rPr>
              <a:t>sustainable</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solution</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that</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provides</a:t>
            </a:r>
            <a:r>
              <a:rPr lang="es-ES" sz="1200" b="0" u="none" dirty="0">
                <a:solidFill>
                  <a:schemeClr val="accent3"/>
                </a:solidFill>
                <a:latin typeface="Myriad Pro" panose="020B0503030403020204"/>
              </a:rPr>
              <a:t> </a:t>
            </a:r>
            <a:r>
              <a:rPr lang="es-ES" sz="1200" b="1" u="sng" dirty="0">
                <a:solidFill>
                  <a:schemeClr val="accent3"/>
                </a:solidFill>
                <a:latin typeface="Myriad Pro" panose="020B0503030403020204"/>
              </a:rPr>
              <a:t>CONNECTIVITY</a:t>
            </a:r>
            <a:r>
              <a:rPr lang="es-ES" sz="1200" b="0" u="none" kern="1200" dirty="0">
                <a:solidFill>
                  <a:schemeClr val="accent3"/>
                </a:solidFill>
                <a:latin typeface="Myriad Pro" panose="020B0503030403020204"/>
                <a:ea typeface="+mn-ea"/>
                <a:cs typeface="+mn-cs"/>
              </a:rPr>
              <a:t>:</a:t>
            </a:r>
            <a:endParaRPr lang="es-ES" sz="1200" b="1" u="sng" dirty="0">
              <a:solidFill>
                <a:schemeClr val="accent3"/>
              </a:solidFill>
              <a:latin typeface="Myriad Pro" panose="020B0503030403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err="1">
                <a:solidFill>
                  <a:schemeClr val="bg2">
                    <a:lumMod val="50000"/>
                  </a:schemeClr>
                </a:solidFill>
                <a:latin typeface="Myriad Pro" panose="020B0503030403020204"/>
              </a:rPr>
              <a:t>Its</a:t>
            </a:r>
            <a:r>
              <a:rPr lang="es-ES" sz="1200" dirty="0">
                <a:solidFill>
                  <a:schemeClr val="bg2">
                    <a:lumMod val="50000"/>
                  </a:schemeClr>
                </a:solidFill>
                <a:latin typeface="Myriad Pro" panose="020B0503030403020204"/>
              </a:rPr>
              <a:t> a TOTAL LENGTH OF 17.9 km FROM WHICH 14,6 KM run ALONG JONAVA</a:t>
            </a:r>
          </a:p>
          <a:p>
            <a:pPr marL="285750" indent="-285750">
              <a:buFont typeface="Wingdings" panose="05000000000000000000" pitchFamily="2" charset="2"/>
              <a:buChar char="q"/>
            </a:pPr>
            <a:r>
              <a:rPr lang="es-ES" sz="1200" dirty="0">
                <a:solidFill>
                  <a:schemeClr val="bg2">
                    <a:lumMod val="50000"/>
                  </a:schemeClr>
                </a:solidFill>
                <a:latin typeface="Myriad Pro" panose="020B0503030403020204"/>
              </a:rPr>
              <a:t>The line </a:t>
            </a:r>
            <a:r>
              <a:rPr lang="es-ES" sz="1200" dirty="0" err="1">
                <a:solidFill>
                  <a:schemeClr val="bg2">
                    <a:lumMod val="50000"/>
                  </a:schemeClr>
                </a:solidFill>
                <a:latin typeface="Myriad Pro" panose="020B0503030403020204"/>
              </a:rPr>
              <a:t>will</a:t>
            </a:r>
            <a:r>
              <a:rPr lang="es-ES" sz="1200" dirty="0">
                <a:solidFill>
                  <a:schemeClr val="bg2">
                    <a:lumMod val="50000"/>
                  </a:schemeClr>
                </a:solidFill>
                <a:latin typeface="Myriad Pro" panose="020B0503030403020204"/>
              </a:rPr>
              <a:t> COMBINE FREIGHT + PASSENGER TRAFFIC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a:solidFill>
                  <a:schemeClr val="bg2">
                    <a:lumMod val="50000"/>
                  </a:schemeClr>
                </a:solidFill>
                <a:latin typeface="Myriad Pro" panose="020B0503030403020204"/>
              </a:rPr>
              <a:t>MAXIMUM SPEED:249km/h</a:t>
            </a:r>
          </a:p>
          <a:p>
            <a:pPr marL="285750" indent="-285750">
              <a:buFont typeface="Wingdings" panose="05000000000000000000" pitchFamily="2" charset="2"/>
              <a:buChar char="q"/>
            </a:pPr>
            <a:r>
              <a:rPr lang="es-ES" sz="1200" dirty="0" err="1">
                <a:solidFill>
                  <a:schemeClr val="bg2">
                    <a:lumMod val="50000"/>
                  </a:schemeClr>
                </a:solidFill>
                <a:latin typeface="Myriad Pro" panose="020B0503030403020204"/>
              </a:rPr>
              <a:t>Parallel</a:t>
            </a:r>
            <a:r>
              <a:rPr lang="es-ES" sz="1200" dirty="0">
                <a:solidFill>
                  <a:schemeClr val="bg2">
                    <a:lumMod val="50000"/>
                  </a:schemeClr>
                </a:solidFill>
                <a:latin typeface="Myriad Pro" panose="020B0503030403020204"/>
              </a:rPr>
              <a:t> ACCESSS ROADS </a:t>
            </a:r>
            <a:r>
              <a:rPr lang="es-ES" sz="1200" dirty="0" err="1">
                <a:solidFill>
                  <a:schemeClr val="bg2">
                    <a:lumMod val="50000"/>
                  </a:schemeClr>
                </a:solidFill>
                <a:latin typeface="Myriad Pro" panose="020B0503030403020204"/>
              </a:rPr>
              <a:t>have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been</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designed</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among</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private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landplots</a:t>
            </a:r>
            <a:endParaRPr lang="es-ES" sz="1200" dirty="0">
              <a:solidFill>
                <a:schemeClr val="bg2">
                  <a:lumMod val="50000"/>
                </a:schemeClr>
              </a:solidFill>
              <a:latin typeface="Myriad Pro" panose="020B0503030403020204"/>
            </a:endParaRPr>
          </a:p>
          <a:p>
            <a:pPr marL="0" indent="0">
              <a:buFont typeface="Wingdings" panose="05000000000000000000" pitchFamily="2" charset="2"/>
              <a:buNone/>
            </a:pPr>
            <a:endParaRPr lang="es-ES" sz="1200" dirty="0">
              <a:solidFill>
                <a:schemeClr val="bg2">
                  <a:lumMod val="50000"/>
                </a:schemeClr>
              </a:solidFill>
              <a:latin typeface="Myriad Pro" panose="020B0503030403020204"/>
            </a:endParaRPr>
          </a:p>
          <a:p>
            <a:r>
              <a:rPr lang="es-ES" sz="1200" b="0" u="none" dirty="0" err="1">
                <a:solidFill>
                  <a:schemeClr val="accent3"/>
                </a:solidFill>
                <a:latin typeface="Myriad Pro" panose="020B0503030403020204"/>
              </a:rPr>
              <a:t>Ensures</a:t>
            </a:r>
            <a:r>
              <a:rPr lang="es-ES" sz="1200" b="1" u="sng" dirty="0">
                <a:solidFill>
                  <a:schemeClr val="accent3"/>
                </a:solidFill>
                <a:latin typeface="Myriad Pro" panose="020B0503030403020204"/>
              </a:rPr>
              <a:t> SAFETY:</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a:solidFill>
                  <a:schemeClr val="bg2">
                    <a:lumMod val="50000"/>
                  </a:schemeClr>
                </a:solidFill>
                <a:latin typeface="Myriad Pro" panose="020B0503030403020204"/>
              </a:rPr>
              <a:t>4 RAIL ROAD INTERSECTIONS </a:t>
            </a:r>
            <a:r>
              <a:rPr lang="es-ES" sz="1200" dirty="0" err="1">
                <a:solidFill>
                  <a:schemeClr val="bg2">
                    <a:lumMod val="50000"/>
                  </a:schemeClr>
                </a:solidFill>
                <a:latin typeface="Myriad Pro" panose="020B0503030403020204"/>
              </a:rPr>
              <a:t>have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been</a:t>
            </a:r>
            <a:r>
              <a:rPr lang="es-ES" sz="1200" dirty="0">
                <a:solidFill>
                  <a:schemeClr val="bg2">
                    <a:lumMod val="50000"/>
                  </a:schemeClr>
                </a:solidFill>
                <a:latin typeface="Myriad Pro" panose="020B0503030403020204"/>
              </a:rPr>
              <a:t> SOLVED.</a:t>
            </a:r>
          </a:p>
          <a:p>
            <a:pPr marL="0" lvl="1" indent="0">
              <a:buFont typeface="Wingdings" panose="05000000000000000000" pitchFamily="2" charset="2"/>
              <a:buNone/>
            </a:pPr>
            <a:endParaRPr lang="es-ES" sz="1200" b="0" u="none" dirty="0">
              <a:solidFill>
                <a:schemeClr val="accent3"/>
              </a:solidFill>
              <a:latin typeface="Myriad Pro" charset="0"/>
            </a:endParaRPr>
          </a:p>
          <a:p>
            <a:pPr marL="0" lvl="1" indent="0">
              <a:buFont typeface="Wingdings" panose="05000000000000000000" pitchFamily="2" charset="2"/>
              <a:buNone/>
            </a:pPr>
            <a:r>
              <a:rPr lang="es-ES" sz="1200" b="0" u="none" dirty="0">
                <a:solidFill>
                  <a:schemeClr val="accent3"/>
                </a:solidFill>
                <a:latin typeface="Myriad Pro" charset="0"/>
              </a:rPr>
              <a:t>and </a:t>
            </a:r>
            <a:r>
              <a:rPr lang="es-ES" sz="1200" b="0" u="none" dirty="0" err="1">
                <a:solidFill>
                  <a:schemeClr val="accent3"/>
                </a:solidFill>
                <a:latin typeface="Myriad Pro" charset="0"/>
              </a:rPr>
              <a:t>protects</a:t>
            </a:r>
            <a:r>
              <a:rPr lang="es-ES" sz="1200" b="0" u="none" dirty="0">
                <a:solidFill>
                  <a:schemeClr val="accent3"/>
                </a:solidFill>
                <a:latin typeface="Myriad Pro" charset="0"/>
              </a:rPr>
              <a:t> the </a:t>
            </a:r>
            <a:r>
              <a:rPr lang="es-ES" sz="1200" b="1" u="sng" dirty="0">
                <a:solidFill>
                  <a:schemeClr val="accent3"/>
                </a:solidFill>
                <a:latin typeface="Myriad Pro" charset="0"/>
              </a:rPr>
              <a:t>ENVIRONMENT</a:t>
            </a:r>
            <a:r>
              <a:rPr lang="es-ES" sz="1200" b="0" u="none" dirty="0">
                <a:solidFill>
                  <a:schemeClr val="accent3"/>
                </a:solidFill>
                <a:latin typeface="Myriad Pro" charset="0"/>
              </a:rPr>
              <a:t> </a:t>
            </a:r>
            <a:r>
              <a:rPr lang="es-ES" sz="1200" b="0" u="none" dirty="0" err="1">
                <a:solidFill>
                  <a:schemeClr val="accent3"/>
                </a:solidFill>
                <a:latin typeface="Myriad Pro" charset="0"/>
              </a:rPr>
              <a:t>by</a:t>
            </a:r>
            <a:r>
              <a:rPr lang="es-ES" sz="1200" b="0" u="none" dirty="0">
                <a:solidFill>
                  <a:schemeClr val="accent3"/>
                </a:solidFill>
                <a:latin typeface="Myriad Pro" charset="0"/>
              </a:rPr>
              <a:t>:</a:t>
            </a:r>
          </a:p>
          <a:p>
            <a:pPr marL="0" lvl="1" indent="0">
              <a:buFont typeface="Wingdings" panose="05000000000000000000" pitchFamily="2" charset="2"/>
              <a:buNone/>
            </a:pPr>
            <a:r>
              <a:rPr lang="es-ES" sz="1200" dirty="0">
                <a:solidFill>
                  <a:schemeClr val="bg2">
                    <a:lumMod val="50000"/>
                  </a:schemeClr>
                </a:solidFill>
                <a:latin typeface="Myriad Pro" charset="0"/>
              </a:rPr>
              <a:t>NOISE MITIGATION MEASURES: NOISE BARRIERS</a:t>
            </a:r>
          </a:p>
          <a:p>
            <a:pPr marL="428612" lvl="1" indent="-171450">
              <a:buFont typeface="Wingdings" panose="05000000000000000000" pitchFamily="2" charset="2"/>
              <a:buChar char="q"/>
            </a:pPr>
            <a:r>
              <a:rPr lang="es-ES" sz="1200" dirty="0">
                <a:solidFill>
                  <a:schemeClr val="bg2">
                    <a:lumMod val="50000"/>
                  </a:schemeClr>
                </a:solidFill>
                <a:latin typeface="Myriad Pro" charset="0"/>
              </a:rPr>
              <a:t>ANIMAL MIGRATION ENSURED BY: </a:t>
            </a:r>
          </a:p>
          <a:p>
            <a:pPr marL="428612" lvl="1" indent="-171450">
              <a:buFont typeface="Courier New" panose="02070309020205020404" pitchFamily="49" charset="0"/>
              <a:buChar char="o"/>
            </a:pPr>
            <a:r>
              <a:rPr lang="es-ES" sz="1200" dirty="0">
                <a:solidFill>
                  <a:schemeClr val="bg2">
                    <a:lumMod val="50000"/>
                  </a:schemeClr>
                </a:solidFill>
                <a:latin typeface="Myriad Pro" charset="0"/>
              </a:rPr>
              <a:t>1 ECODUCTS (GREEN BRIDGES)</a:t>
            </a:r>
          </a:p>
          <a:p>
            <a:pPr marL="428612" lvl="1" indent="-171450">
              <a:buFont typeface="Courier New" panose="02070309020205020404" pitchFamily="49" charset="0"/>
              <a:buChar char="o"/>
            </a:pPr>
            <a:r>
              <a:rPr lang="es-ES" sz="1200" dirty="0">
                <a:solidFill>
                  <a:schemeClr val="bg2">
                    <a:lumMod val="50000"/>
                  </a:schemeClr>
                </a:solidFill>
                <a:latin typeface="Myriad Pro" charset="0"/>
              </a:rPr>
              <a:t>3 ANIMAL CROSSINGS</a:t>
            </a:r>
          </a:p>
          <a:p>
            <a:pPr marL="285750" lvl="1" indent="-285750">
              <a:buFont typeface="Wingdings" panose="05000000000000000000" pitchFamily="2" charset="2"/>
              <a:buChar char="q"/>
            </a:pPr>
            <a:endParaRPr lang="es-ES" sz="1200" dirty="0">
              <a:solidFill>
                <a:schemeClr val="bg2">
                  <a:lumMod val="50000"/>
                </a:schemeClr>
              </a:solidFill>
              <a:latin typeface="Myriad Pro" panose="020B0503030403020204"/>
            </a:endParaRPr>
          </a:p>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262621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59794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B9DF8-588C-4B94-8FFC-A29BD34EBA8F}" type="slidenum">
              <a:rPr lang="lv-LV" smtClean="0"/>
              <a:t>39</a:t>
            </a:fld>
            <a:endParaRPr lang="lv-LV"/>
          </a:p>
        </p:txBody>
      </p:sp>
    </p:spTree>
    <p:extLst>
      <p:ext uri="{BB962C8B-B14F-4D97-AF65-F5344CB8AC3E}">
        <p14:creationId xmlns:p14="http://schemas.microsoft.com/office/powerpoint/2010/main" val="2650635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620485" y="1115455"/>
            <a:ext cx="2995614" cy="3472868"/>
          </a:xfrm>
        </p:spPr>
        <p:txBody>
          <a:bodyPr/>
          <a:lstStyle/>
          <a:p>
            <a:br>
              <a:rPr lang="en-US" sz="2000" dirty="0"/>
            </a:br>
            <a:r>
              <a:rPr lang="en-US" sz="2000" b="0" dirty="0">
                <a:latin typeface="Myriad Pro"/>
              </a:rPr>
              <a:t>Rail </a:t>
            </a:r>
            <a:r>
              <a:rPr lang="en-US" sz="2000" b="0" dirty="0" err="1">
                <a:latin typeface="Myriad Pro"/>
              </a:rPr>
              <a:t>Baltica</a:t>
            </a:r>
            <a:r>
              <a:rPr lang="en-US" sz="2000" b="0">
                <a:latin typeface="Myriad Pro"/>
              </a:rPr>
              <a:t> section Kaunas - </a:t>
            </a:r>
            <a:r>
              <a:rPr lang="en-GB" sz="2000" b="0" err="1">
                <a:latin typeface="Myriad Pro"/>
              </a:rPr>
              <a:t>Šveicarija</a:t>
            </a:r>
            <a:r>
              <a:rPr lang="en-US" sz="2000" b="0">
                <a:latin typeface="Myriad Pro"/>
              </a:rPr>
              <a:t>, </a:t>
            </a:r>
            <a:br>
              <a:rPr lang="en-US" sz="2000" b="0"/>
            </a:br>
            <a:r>
              <a:rPr lang="en-US" sz="2000" b="0">
                <a:latin typeface="Myriad Pro"/>
              </a:rPr>
              <a:t>Jonava District Municipality </a:t>
            </a:r>
            <a:br>
              <a:rPr lang="en-US" sz="2000" b="0"/>
            </a:br>
            <a:r>
              <a:rPr lang="en-US" sz="2000">
                <a:latin typeface="Myriad Pro"/>
              </a:rPr>
              <a:t>PUBLIC HEARING</a:t>
            </a:r>
            <a:endParaRPr lang="lv-LV" sz="200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en-US" altLang="lt-LT">
                <a:solidFill>
                  <a:prstClr val="black"/>
                </a:solidFill>
                <a:cs typeface="Times New Roman" panose="02020603050405020304" pitchFamily="18" charset="0"/>
              </a:rPr>
              <a:t>Enrique Rico, Consultant Representative from IDOM Consulting, Engineering and Architecture</a:t>
            </a:r>
            <a:endParaRPr lang="en-US" i="1"/>
          </a:p>
          <a:p>
            <a:endParaRPr lang="lv-LV"/>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vert="horz" lIns="91440" tIns="45720" rIns="91440" bIns="45720" rtlCol="0" anchor="t">
            <a:normAutofit fontScale="92500"/>
          </a:bodyPr>
          <a:lstStyle/>
          <a:p>
            <a:r>
              <a:rPr lang="es-ES">
                <a:latin typeface="Myriad Pro"/>
              </a:rPr>
              <a:t>2021/10/23</a:t>
            </a:r>
            <a:endParaRPr lang="lv-LV"/>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2119AB1-D5C8-4B1A-8C00-1ACF8946E223}"/>
              </a:ext>
            </a:extLst>
          </p:cNvPr>
          <p:cNvPicPr>
            <a:picLocks noChangeAspect="1"/>
          </p:cNvPicPr>
          <p:nvPr/>
        </p:nvPicPr>
        <p:blipFill rotWithShape="1">
          <a:blip r:embed="rId2"/>
          <a:srcRect b="14830"/>
          <a:stretch/>
        </p:blipFill>
        <p:spPr>
          <a:xfrm>
            <a:off x="2747262" y="1238321"/>
            <a:ext cx="3151934" cy="568322"/>
          </a:xfrm>
          <a:prstGeom prst="rect">
            <a:avLst/>
          </a:prstGeom>
        </p:spPr>
      </p:pic>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Imagen 6" descr="Diagrama&#10;&#10;Descripción generada automáticamente">
            <a:extLst>
              <a:ext uri="{FF2B5EF4-FFF2-40B4-BE49-F238E27FC236}">
                <a16:creationId xmlns:a16="http://schemas.microsoft.com/office/drawing/2014/main" id="{18F8F317-9E84-4D5B-89AA-C3BFAAB5056C}"/>
              </a:ext>
            </a:extLst>
          </p:cNvPr>
          <p:cNvPicPr>
            <a:picLocks noChangeAspect="1"/>
          </p:cNvPicPr>
          <p:nvPr/>
        </p:nvPicPr>
        <p:blipFill>
          <a:blip r:embed="rId3"/>
          <a:stretch>
            <a:fillRect/>
          </a:stretch>
        </p:blipFill>
        <p:spPr>
          <a:xfrm>
            <a:off x="141576" y="2257993"/>
            <a:ext cx="8932284" cy="2121208"/>
          </a:xfrm>
          <a:prstGeom prst="rect">
            <a:avLst/>
          </a:prstGeom>
        </p:spPr>
      </p:pic>
    </p:spTree>
    <p:extLst>
      <p:ext uri="{BB962C8B-B14F-4D97-AF65-F5344CB8AC3E}">
        <p14:creationId xmlns:p14="http://schemas.microsoft.com/office/powerpoint/2010/main" val="25655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A00A10-C790-41C0-85DD-008EAD8A9293}"/>
              </a:ext>
            </a:extLst>
          </p:cNvPr>
          <p:cNvPicPr>
            <a:picLocks noChangeAspect="1"/>
          </p:cNvPicPr>
          <p:nvPr/>
        </p:nvPicPr>
        <p:blipFill>
          <a:blip r:embed="rId2"/>
          <a:stretch>
            <a:fillRect/>
          </a:stretch>
        </p:blipFill>
        <p:spPr>
          <a:xfrm>
            <a:off x="2711467" y="1266826"/>
            <a:ext cx="3315055" cy="635933"/>
          </a:xfrm>
          <a:prstGeom prst="rect">
            <a:avLst/>
          </a:prstGeom>
        </p:spPr>
      </p:pic>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Imagen 2" descr="Imagen que contiene Diagrama&#10;&#10;Descripción generada automáticamente">
            <a:extLst>
              <a:ext uri="{FF2B5EF4-FFF2-40B4-BE49-F238E27FC236}">
                <a16:creationId xmlns:a16="http://schemas.microsoft.com/office/drawing/2014/main" id="{8AD795F9-74AF-492E-92FD-989DA2C97598}"/>
              </a:ext>
            </a:extLst>
          </p:cNvPr>
          <p:cNvPicPr>
            <a:picLocks noChangeAspect="1"/>
          </p:cNvPicPr>
          <p:nvPr/>
        </p:nvPicPr>
        <p:blipFill rotWithShape="1">
          <a:blip r:embed="rId3"/>
          <a:srcRect l="-15" t="1835" r="74" b="-306"/>
          <a:stretch/>
        </p:blipFill>
        <p:spPr>
          <a:xfrm>
            <a:off x="42862" y="2365374"/>
            <a:ext cx="9056986" cy="2153175"/>
          </a:xfrm>
          <a:prstGeom prst="rect">
            <a:avLst/>
          </a:prstGeom>
        </p:spPr>
      </p:pic>
    </p:spTree>
    <p:extLst>
      <p:ext uri="{BB962C8B-B14F-4D97-AF65-F5344CB8AC3E}">
        <p14:creationId xmlns:p14="http://schemas.microsoft.com/office/powerpoint/2010/main" val="360774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E27189A7-D53B-414E-BB8A-655997788563}"/>
              </a:ext>
            </a:extLst>
          </p:cNvPr>
          <p:cNvPicPr>
            <a:picLocks noChangeAspect="1"/>
          </p:cNvPicPr>
          <p:nvPr/>
        </p:nvPicPr>
        <p:blipFill rotWithShape="1">
          <a:blip r:embed="rId2"/>
          <a:srcRect b="13101"/>
          <a:stretch/>
        </p:blipFill>
        <p:spPr>
          <a:xfrm>
            <a:off x="2696135" y="1301563"/>
            <a:ext cx="3282483" cy="579976"/>
          </a:xfrm>
          <a:prstGeom prst="rect">
            <a:avLst/>
          </a:prstGeom>
        </p:spPr>
      </p:pic>
      <p:pic>
        <p:nvPicPr>
          <p:cNvPr id="6" name="Imagen 5">
            <a:extLst>
              <a:ext uri="{FF2B5EF4-FFF2-40B4-BE49-F238E27FC236}">
                <a16:creationId xmlns:a16="http://schemas.microsoft.com/office/drawing/2014/main" id="{2365BEEC-AF34-49CC-91E9-6C52DF164FA1}"/>
              </a:ext>
            </a:extLst>
          </p:cNvPr>
          <p:cNvPicPr>
            <a:picLocks noChangeAspect="1"/>
          </p:cNvPicPr>
          <p:nvPr/>
        </p:nvPicPr>
        <p:blipFill>
          <a:blip r:embed="rId3"/>
          <a:stretch>
            <a:fillRect/>
          </a:stretch>
        </p:blipFill>
        <p:spPr>
          <a:xfrm>
            <a:off x="0" y="2268794"/>
            <a:ext cx="9144000" cy="2098535"/>
          </a:xfrm>
          <a:prstGeom prst="rect">
            <a:avLst/>
          </a:prstGeom>
        </p:spPr>
      </p:pic>
    </p:spTree>
    <p:extLst>
      <p:ext uri="{BB962C8B-B14F-4D97-AF65-F5344CB8AC3E}">
        <p14:creationId xmlns:p14="http://schemas.microsoft.com/office/powerpoint/2010/main" val="423858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58FC9457-E161-4968-A8F7-924F1FAE6433}"/>
              </a:ext>
            </a:extLst>
          </p:cNvPr>
          <p:cNvPicPr>
            <a:picLocks noChangeAspect="1"/>
          </p:cNvPicPr>
          <p:nvPr/>
        </p:nvPicPr>
        <p:blipFill>
          <a:blip r:embed="rId2"/>
          <a:stretch>
            <a:fillRect/>
          </a:stretch>
        </p:blipFill>
        <p:spPr>
          <a:xfrm>
            <a:off x="2749923" y="1292319"/>
            <a:ext cx="3364286" cy="595172"/>
          </a:xfrm>
          <a:prstGeom prst="rect">
            <a:avLst/>
          </a:prstGeom>
        </p:spPr>
      </p:pic>
      <p:pic>
        <p:nvPicPr>
          <p:cNvPr id="6" name="Imagen 5">
            <a:extLst>
              <a:ext uri="{FF2B5EF4-FFF2-40B4-BE49-F238E27FC236}">
                <a16:creationId xmlns:a16="http://schemas.microsoft.com/office/drawing/2014/main" id="{32DB84C4-5180-4E54-8711-31F4E577C36A}"/>
              </a:ext>
            </a:extLst>
          </p:cNvPr>
          <p:cNvPicPr>
            <a:picLocks noChangeAspect="1"/>
          </p:cNvPicPr>
          <p:nvPr/>
        </p:nvPicPr>
        <p:blipFill>
          <a:blip r:embed="rId3"/>
          <a:stretch>
            <a:fillRect/>
          </a:stretch>
        </p:blipFill>
        <p:spPr>
          <a:xfrm>
            <a:off x="0" y="1887491"/>
            <a:ext cx="9144000" cy="2859186"/>
          </a:xfrm>
          <a:prstGeom prst="rect">
            <a:avLst/>
          </a:prstGeom>
        </p:spPr>
      </p:pic>
    </p:spTree>
    <p:extLst>
      <p:ext uri="{BB962C8B-B14F-4D97-AF65-F5344CB8AC3E}">
        <p14:creationId xmlns:p14="http://schemas.microsoft.com/office/powerpoint/2010/main" val="317213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Imagen 2">
            <a:extLst>
              <a:ext uri="{FF2B5EF4-FFF2-40B4-BE49-F238E27FC236}">
                <a16:creationId xmlns:a16="http://schemas.microsoft.com/office/drawing/2014/main" id="{EDC7FF06-1942-414A-9246-C2C331B77B3D}"/>
              </a:ext>
            </a:extLst>
          </p:cNvPr>
          <p:cNvPicPr>
            <a:picLocks noChangeAspect="1"/>
          </p:cNvPicPr>
          <p:nvPr/>
        </p:nvPicPr>
        <p:blipFill>
          <a:blip r:embed="rId2"/>
          <a:stretch>
            <a:fillRect/>
          </a:stretch>
        </p:blipFill>
        <p:spPr>
          <a:xfrm>
            <a:off x="2702859" y="1284640"/>
            <a:ext cx="3783946" cy="698988"/>
          </a:xfrm>
          <a:prstGeom prst="rect">
            <a:avLst/>
          </a:prstGeom>
        </p:spPr>
      </p:pic>
      <p:pic>
        <p:nvPicPr>
          <p:cNvPr id="6" name="Imagen 5">
            <a:extLst>
              <a:ext uri="{FF2B5EF4-FFF2-40B4-BE49-F238E27FC236}">
                <a16:creationId xmlns:a16="http://schemas.microsoft.com/office/drawing/2014/main" id="{48B08245-627D-4CBD-9F9C-CC2BC08085D1}"/>
              </a:ext>
            </a:extLst>
          </p:cNvPr>
          <p:cNvPicPr>
            <a:picLocks noChangeAspect="1"/>
          </p:cNvPicPr>
          <p:nvPr/>
        </p:nvPicPr>
        <p:blipFill rotWithShape="1">
          <a:blip r:embed="rId3"/>
          <a:srcRect t="2169" b="-1"/>
          <a:stretch/>
        </p:blipFill>
        <p:spPr>
          <a:xfrm>
            <a:off x="0" y="2064357"/>
            <a:ext cx="9144000" cy="2619271"/>
          </a:xfrm>
          <a:prstGeom prst="rect">
            <a:avLst/>
          </a:prstGeom>
        </p:spPr>
      </p:pic>
    </p:spTree>
    <p:extLst>
      <p:ext uri="{BB962C8B-B14F-4D97-AF65-F5344CB8AC3E}">
        <p14:creationId xmlns:p14="http://schemas.microsoft.com/office/powerpoint/2010/main" val="64868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2A0B224F-EBBA-49FC-AE70-CF053EA87D31}"/>
              </a:ext>
            </a:extLst>
          </p:cNvPr>
          <p:cNvPicPr>
            <a:picLocks noChangeAspect="1"/>
          </p:cNvPicPr>
          <p:nvPr/>
        </p:nvPicPr>
        <p:blipFill>
          <a:blip r:embed="rId2"/>
          <a:stretch>
            <a:fillRect/>
          </a:stretch>
        </p:blipFill>
        <p:spPr>
          <a:xfrm>
            <a:off x="2602006" y="1274109"/>
            <a:ext cx="3596528" cy="637023"/>
          </a:xfrm>
          <a:prstGeom prst="rect">
            <a:avLst/>
          </a:prstGeom>
        </p:spPr>
      </p:pic>
      <p:pic>
        <p:nvPicPr>
          <p:cNvPr id="6" name="Imagen 5">
            <a:extLst>
              <a:ext uri="{FF2B5EF4-FFF2-40B4-BE49-F238E27FC236}">
                <a16:creationId xmlns:a16="http://schemas.microsoft.com/office/drawing/2014/main" id="{EBDE32C9-ACA9-4DA9-8060-0419D35289AA}"/>
              </a:ext>
            </a:extLst>
          </p:cNvPr>
          <p:cNvPicPr>
            <a:picLocks noChangeAspect="1"/>
          </p:cNvPicPr>
          <p:nvPr/>
        </p:nvPicPr>
        <p:blipFill>
          <a:blip r:embed="rId3"/>
          <a:stretch>
            <a:fillRect/>
          </a:stretch>
        </p:blipFill>
        <p:spPr>
          <a:xfrm>
            <a:off x="5024" y="2203900"/>
            <a:ext cx="9144000" cy="2497265"/>
          </a:xfrm>
          <a:prstGeom prst="rect">
            <a:avLst/>
          </a:prstGeom>
        </p:spPr>
      </p:pic>
    </p:spTree>
    <p:extLst>
      <p:ext uri="{BB962C8B-B14F-4D97-AF65-F5344CB8AC3E}">
        <p14:creationId xmlns:p14="http://schemas.microsoft.com/office/powerpoint/2010/main" val="74718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0E4BE925-070F-46E5-9DA0-BDB3F29A8197}"/>
              </a:ext>
            </a:extLst>
          </p:cNvPr>
          <p:cNvPicPr>
            <a:picLocks noChangeAspect="1"/>
          </p:cNvPicPr>
          <p:nvPr/>
        </p:nvPicPr>
        <p:blipFill>
          <a:blip r:embed="rId2"/>
          <a:stretch>
            <a:fillRect/>
          </a:stretch>
        </p:blipFill>
        <p:spPr>
          <a:xfrm>
            <a:off x="2701158" y="1329018"/>
            <a:ext cx="3623441" cy="647043"/>
          </a:xfrm>
          <a:prstGeom prst="rect">
            <a:avLst/>
          </a:prstGeom>
        </p:spPr>
      </p:pic>
      <p:pic>
        <p:nvPicPr>
          <p:cNvPr id="7" name="Imagen 6">
            <a:extLst>
              <a:ext uri="{FF2B5EF4-FFF2-40B4-BE49-F238E27FC236}">
                <a16:creationId xmlns:a16="http://schemas.microsoft.com/office/drawing/2014/main" id="{6BB71AA5-13B7-4356-B02F-E176FFD19139}"/>
              </a:ext>
            </a:extLst>
          </p:cNvPr>
          <p:cNvPicPr>
            <a:picLocks noChangeAspect="1"/>
          </p:cNvPicPr>
          <p:nvPr/>
        </p:nvPicPr>
        <p:blipFill rotWithShape="1">
          <a:blip r:embed="rId3"/>
          <a:srcRect b="1445"/>
          <a:stretch/>
        </p:blipFill>
        <p:spPr>
          <a:xfrm>
            <a:off x="1044756" y="1976061"/>
            <a:ext cx="6719520" cy="2858157"/>
          </a:xfrm>
          <a:prstGeom prst="rect">
            <a:avLst/>
          </a:prstGeom>
        </p:spPr>
      </p:pic>
    </p:spTree>
    <p:extLst>
      <p:ext uri="{BB962C8B-B14F-4D97-AF65-F5344CB8AC3E}">
        <p14:creationId xmlns:p14="http://schemas.microsoft.com/office/powerpoint/2010/main" val="1241872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A5E1F97F-A1AD-4070-8C67-1F1FF7B0B20E}"/>
              </a:ext>
            </a:extLst>
          </p:cNvPr>
          <p:cNvPicPr>
            <a:picLocks noChangeAspect="1"/>
          </p:cNvPicPr>
          <p:nvPr/>
        </p:nvPicPr>
        <p:blipFill>
          <a:blip r:embed="rId2"/>
          <a:stretch>
            <a:fillRect/>
          </a:stretch>
        </p:blipFill>
        <p:spPr>
          <a:xfrm>
            <a:off x="2380129" y="1319679"/>
            <a:ext cx="3881997" cy="665072"/>
          </a:xfrm>
          <a:prstGeom prst="rect">
            <a:avLst/>
          </a:prstGeom>
        </p:spPr>
      </p:pic>
      <p:pic>
        <p:nvPicPr>
          <p:cNvPr id="7" name="Imagen 6">
            <a:extLst>
              <a:ext uri="{FF2B5EF4-FFF2-40B4-BE49-F238E27FC236}">
                <a16:creationId xmlns:a16="http://schemas.microsoft.com/office/drawing/2014/main" id="{24019D81-CD9A-4A46-B261-59F3A3C6709C}"/>
              </a:ext>
            </a:extLst>
          </p:cNvPr>
          <p:cNvPicPr>
            <a:picLocks noChangeAspect="1"/>
          </p:cNvPicPr>
          <p:nvPr/>
        </p:nvPicPr>
        <p:blipFill>
          <a:blip r:embed="rId3"/>
          <a:stretch>
            <a:fillRect/>
          </a:stretch>
        </p:blipFill>
        <p:spPr>
          <a:xfrm>
            <a:off x="0" y="1984751"/>
            <a:ext cx="9144000" cy="2671948"/>
          </a:xfrm>
          <a:prstGeom prst="rect">
            <a:avLst/>
          </a:prstGeom>
        </p:spPr>
      </p:pic>
    </p:spTree>
    <p:extLst>
      <p:ext uri="{BB962C8B-B14F-4D97-AF65-F5344CB8AC3E}">
        <p14:creationId xmlns:p14="http://schemas.microsoft.com/office/powerpoint/2010/main" val="280038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53A8FC3A-B0E1-48D1-9CC7-FD3454D3D7D6}"/>
              </a:ext>
            </a:extLst>
          </p:cNvPr>
          <p:cNvPicPr>
            <a:picLocks noChangeAspect="1"/>
          </p:cNvPicPr>
          <p:nvPr/>
        </p:nvPicPr>
        <p:blipFill>
          <a:blip r:embed="rId2"/>
          <a:stretch>
            <a:fillRect/>
          </a:stretch>
        </p:blipFill>
        <p:spPr>
          <a:xfrm>
            <a:off x="2615452" y="1334061"/>
            <a:ext cx="3462337" cy="656543"/>
          </a:xfrm>
          <a:prstGeom prst="rect">
            <a:avLst/>
          </a:prstGeom>
        </p:spPr>
      </p:pic>
      <p:pic>
        <p:nvPicPr>
          <p:cNvPr id="7" name="Imagen 6">
            <a:extLst>
              <a:ext uri="{FF2B5EF4-FFF2-40B4-BE49-F238E27FC236}">
                <a16:creationId xmlns:a16="http://schemas.microsoft.com/office/drawing/2014/main" id="{C9BBBEAF-EC96-4A02-9101-FB6A5BFF69FC}"/>
              </a:ext>
            </a:extLst>
          </p:cNvPr>
          <p:cNvPicPr>
            <a:picLocks noChangeAspect="1"/>
          </p:cNvPicPr>
          <p:nvPr/>
        </p:nvPicPr>
        <p:blipFill>
          <a:blip r:embed="rId3"/>
          <a:stretch>
            <a:fillRect/>
          </a:stretch>
        </p:blipFill>
        <p:spPr>
          <a:xfrm>
            <a:off x="0" y="2061265"/>
            <a:ext cx="9144000" cy="2634615"/>
          </a:xfrm>
          <a:prstGeom prst="rect">
            <a:avLst/>
          </a:prstGeom>
        </p:spPr>
      </p:pic>
    </p:spTree>
    <p:extLst>
      <p:ext uri="{BB962C8B-B14F-4D97-AF65-F5344CB8AC3E}">
        <p14:creationId xmlns:p14="http://schemas.microsoft.com/office/powerpoint/2010/main" val="208042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Imagen 2">
            <a:extLst>
              <a:ext uri="{FF2B5EF4-FFF2-40B4-BE49-F238E27FC236}">
                <a16:creationId xmlns:a16="http://schemas.microsoft.com/office/drawing/2014/main" id="{7B7E3B26-0CD1-451F-A349-5C9FA59D4DBE}"/>
              </a:ext>
            </a:extLst>
          </p:cNvPr>
          <p:cNvPicPr>
            <a:picLocks noChangeAspect="1"/>
          </p:cNvPicPr>
          <p:nvPr/>
        </p:nvPicPr>
        <p:blipFill>
          <a:blip r:embed="rId2"/>
          <a:stretch>
            <a:fillRect/>
          </a:stretch>
        </p:blipFill>
        <p:spPr>
          <a:xfrm>
            <a:off x="2931459" y="1397164"/>
            <a:ext cx="2759447" cy="557096"/>
          </a:xfrm>
          <a:prstGeom prst="rect">
            <a:avLst/>
          </a:prstGeom>
        </p:spPr>
      </p:pic>
      <p:pic>
        <p:nvPicPr>
          <p:cNvPr id="6" name="Imagen 5">
            <a:extLst>
              <a:ext uri="{FF2B5EF4-FFF2-40B4-BE49-F238E27FC236}">
                <a16:creationId xmlns:a16="http://schemas.microsoft.com/office/drawing/2014/main" id="{7927284A-AF78-4CB0-B882-22AB173B4705}"/>
              </a:ext>
            </a:extLst>
          </p:cNvPr>
          <p:cNvPicPr>
            <a:picLocks noChangeAspect="1"/>
          </p:cNvPicPr>
          <p:nvPr/>
        </p:nvPicPr>
        <p:blipFill>
          <a:blip r:embed="rId3"/>
          <a:stretch>
            <a:fillRect/>
          </a:stretch>
        </p:blipFill>
        <p:spPr>
          <a:xfrm>
            <a:off x="0" y="2091283"/>
            <a:ext cx="9144000" cy="2614921"/>
          </a:xfrm>
          <a:prstGeom prst="rect">
            <a:avLst/>
          </a:prstGeom>
        </p:spPr>
      </p:pic>
    </p:spTree>
    <p:extLst>
      <p:ext uri="{BB962C8B-B14F-4D97-AF65-F5344CB8AC3E}">
        <p14:creationId xmlns:p14="http://schemas.microsoft.com/office/powerpoint/2010/main" val="397455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p:txBody>
          <a:bodyPr>
            <a:noAutofit/>
          </a:bodyPr>
          <a:lstStyle/>
          <a:p>
            <a:r>
              <a:rPr lang="lv-LV" sz="3000" err="1"/>
              <a:t>Design</a:t>
            </a:r>
            <a:r>
              <a:rPr lang="lv-LV" sz="3000"/>
              <a:t> </a:t>
            </a:r>
            <a:r>
              <a:rPr lang="lv-LV" sz="3000" err="1"/>
              <a:t>and</a:t>
            </a:r>
            <a:r>
              <a:rPr lang="lv-LV" sz="3000"/>
              <a:t> </a:t>
            </a:r>
            <a:r>
              <a:rPr lang="lv-LV" sz="3000" err="1"/>
              <a:t>design</a:t>
            </a:r>
            <a:r>
              <a:rPr lang="lv-LV" sz="3000"/>
              <a:t> </a:t>
            </a:r>
            <a:r>
              <a:rPr lang="lv-LV" sz="3000" err="1"/>
              <a:t>supervision</a:t>
            </a:r>
            <a:r>
              <a:rPr lang="lv-LV" sz="3000"/>
              <a:t> </a:t>
            </a:r>
            <a:r>
              <a:rPr lang="lv-LV" sz="3000" err="1"/>
              <a:t>services</a:t>
            </a:r>
            <a:r>
              <a:rPr lang="lv-LV" sz="3000"/>
              <a:t> </a:t>
            </a:r>
            <a:r>
              <a:rPr lang="lv-LV" sz="3000" err="1"/>
              <a:t>for</a:t>
            </a:r>
            <a:r>
              <a:rPr lang="lv-LV" sz="3000"/>
              <a:t> </a:t>
            </a:r>
            <a:r>
              <a:rPr lang="lv-LV" sz="3000" err="1"/>
              <a:t>the</a:t>
            </a:r>
            <a:r>
              <a:rPr lang="lv-LV" sz="3000"/>
              <a:t> </a:t>
            </a:r>
            <a:r>
              <a:rPr lang="lv-LV" sz="3000" err="1"/>
              <a:t>construction</a:t>
            </a:r>
            <a:r>
              <a:rPr lang="lv-LV" sz="3000"/>
              <a:t> </a:t>
            </a:r>
            <a:r>
              <a:rPr lang="lv-LV" sz="3000" err="1"/>
              <a:t>of</a:t>
            </a:r>
            <a:r>
              <a:rPr lang="lv-LV" sz="3000"/>
              <a:t> </a:t>
            </a:r>
            <a:r>
              <a:rPr lang="lv-LV" sz="3000" err="1"/>
              <a:t>the</a:t>
            </a:r>
            <a:r>
              <a:rPr lang="lv-LV" sz="3000"/>
              <a:t> </a:t>
            </a:r>
            <a:r>
              <a:rPr lang="lv-LV" sz="3000" err="1"/>
              <a:t>new</a:t>
            </a:r>
            <a:r>
              <a:rPr lang="lv-LV" sz="3000"/>
              <a:t> </a:t>
            </a:r>
            <a:r>
              <a:rPr lang="lv-LV" sz="3000" err="1"/>
              <a:t>line</a:t>
            </a:r>
            <a:r>
              <a:rPr lang="lv-LV" sz="3000"/>
              <a:t> </a:t>
            </a:r>
            <a:r>
              <a:rPr lang="lv-LV" sz="3000" err="1"/>
              <a:t>from</a:t>
            </a:r>
            <a:r>
              <a:rPr lang="lv-LV" sz="3000"/>
              <a:t> Kaunas to </a:t>
            </a:r>
            <a:r>
              <a:rPr lang="lv-LV" sz="3000" err="1"/>
              <a:t>Ramygala</a:t>
            </a:r>
            <a:br>
              <a:rPr lang="en-US" sz="3000"/>
            </a:br>
            <a:r>
              <a:rPr lang="lt-LT" sz="3000"/>
              <a:t>Kaunas</a:t>
            </a:r>
            <a:r>
              <a:rPr lang="es-ES" sz="3000">
                <a:latin typeface="Myriad Pro"/>
              </a:rPr>
              <a:t>-</a:t>
            </a:r>
            <a:r>
              <a:rPr lang="en-GB" sz="3000" err="1">
                <a:latin typeface="Myriad Pro"/>
              </a:rPr>
              <a:t>Šveicarija</a:t>
            </a:r>
            <a:endParaRPr lang="lv-LV" sz="3000" err="1"/>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Imagen 3">
            <a:extLst>
              <a:ext uri="{FF2B5EF4-FFF2-40B4-BE49-F238E27FC236}">
                <a16:creationId xmlns:a16="http://schemas.microsoft.com/office/drawing/2014/main" id="{9257C7CF-7A01-48F5-8D9B-1ECC349639C3}"/>
              </a:ext>
            </a:extLst>
          </p:cNvPr>
          <p:cNvPicPr>
            <a:picLocks noChangeAspect="1"/>
          </p:cNvPicPr>
          <p:nvPr/>
        </p:nvPicPr>
        <p:blipFill>
          <a:blip r:embed="rId2"/>
          <a:stretch>
            <a:fillRect/>
          </a:stretch>
        </p:blipFill>
        <p:spPr>
          <a:xfrm>
            <a:off x="0" y="2238803"/>
            <a:ext cx="9144000" cy="2656057"/>
          </a:xfrm>
          <a:prstGeom prst="rect">
            <a:avLst/>
          </a:prstGeom>
        </p:spPr>
      </p:pic>
      <p:pic>
        <p:nvPicPr>
          <p:cNvPr id="7" name="Imagen 6">
            <a:extLst>
              <a:ext uri="{FF2B5EF4-FFF2-40B4-BE49-F238E27FC236}">
                <a16:creationId xmlns:a16="http://schemas.microsoft.com/office/drawing/2014/main" id="{A589630C-1803-455A-B4FA-99558DC384F7}"/>
              </a:ext>
            </a:extLst>
          </p:cNvPr>
          <p:cNvPicPr>
            <a:picLocks noChangeAspect="1"/>
          </p:cNvPicPr>
          <p:nvPr/>
        </p:nvPicPr>
        <p:blipFill>
          <a:blip r:embed="rId3"/>
          <a:stretch>
            <a:fillRect/>
          </a:stretch>
        </p:blipFill>
        <p:spPr>
          <a:xfrm>
            <a:off x="2709581" y="1514305"/>
            <a:ext cx="3416953" cy="538246"/>
          </a:xfrm>
          <a:prstGeom prst="rect">
            <a:avLst/>
          </a:prstGeom>
        </p:spPr>
      </p:pic>
    </p:spTree>
    <p:extLst>
      <p:ext uri="{BB962C8B-B14F-4D97-AF65-F5344CB8AC3E}">
        <p14:creationId xmlns:p14="http://schemas.microsoft.com/office/powerpoint/2010/main" val="303244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Imagen 2">
            <a:extLst>
              <a:ext uri="{FF2B5EF4-FFF2-40B4-BE49-F238E27FC236}">
                <a16:creationId xmlns:a16="http://schemas.microsoft.com/office/drawing/2014/main" id="{187568A0-FDD7-4F24-A498-36400C3E0ABA}"/>
              </a:ext>
            </a:extLst>
          </p:cNvPr>
          <p:cNvPicPr>
            <a:picLocks noChangeAspect="1"/>
          </p:cNvPicPr>
          <p:nvPr/>
        </p:nvPicPr>
        <p:blipFill>
          <a:blip r:embed="rId2"/>
          <a:stretch>
            <a:fillRect/>
          </a:stretch>
        </p:blipFill>
        <p:spPr>
          <a:xfrm>
            <a:off x="2823882" y="1394459"/>
            <a:ext cx="3179668" cy="662942"/>
          </a:xfrm>
          <a:prstGeom prst="rect">
            <a:avLst/>
          </a:prstGeom>
        </p:spPr>
      </p:pic>
      <p:pic>
        <p:nvPicPr>
          <p:cNvPr id="6" name="Imagen 5">
            <a:extLst>
              <a:ext uri="{FF2B5EF4-FFF2-40B4-BE49-F238E27FC236}">
                <a16:creationId xmlns:a16="http://schemas.microsoft.com/office/drawing/2014/main" id="{4086BA44-E0DA-4604-A451-DB8A8C239238}"/>
              </a:ext>
            </a:extLst>
          </p:cNvPr>
          <p:cNvPicPr>
            <a:picLocks noChangeAspect="1"/>
          </p:cNvPicPr>
          <p:nvPr/>
        </p:nvPicPr>
        <p:blipFill>
          <a:blip r:embed="rId3"/>
          <a:stretch>
            <a:fillRect/>
          </a:stretch>
        </p:blipFill>
        <p:spPr>
          <a:xfrm>
            <a:off x="0" y="2223545"/>
            <a:ext cx="9144000" cy="2457974"/>
          </a:xfrm>
          <a:prstGeom prst="rect">
            <a:avLst/>
          </a:prstGeom>
        </p:spPr>
      </p:pic>
    </p:spTree>
    <p:extLst>
      <p:ext uri="{BB962C8B-B14F-4D97-AF65-F5344CB8AC3E}">
        <p14:creationId xmlns:p14="http://schemas.microsoft.com/office/powerpoint/2010/main" val="255011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4955827" y="1523126"/>
            <a:ext cx="3758978" cy="3077333"/>
          </a:xfrm>
        </p:spPr>
        <p:txBody>
          <a:bodyPr vert="horz" lIns="91440" tIns="45720" rIns="91440" bIns="45720" rtlCol="0" anchor="t">
            <a:noAutofit/>
          </a:bodyPr>
          <a:lstStyle/>
          <a:p>
            <a:pPr marL="171450" indent="-171450">
              <a:buFont typeface="Wingdings" panose="05000000000000000000" pitchFamily="2" charset="2"/>
              <a:buChar char="q"/>
            </a:pPr>
            <a:r>
              <a:rPr lang="en-US" dirty="0">
                <a:solidFill>
                  <a:schemeClr val="tx1"/>
                </a:solidFill>
                <a:latin typeface="Myriad Pro"/>
              </a:rPr>
              <a:t>The railway line intersects with the category I highway road no. A6 </a:t>
            </a:r>
            <a:r>
              <a:rPr lang="lt-LT" dirty="0">
                <a:solidFill>
                  <a:schemeClr val="tx1"/>
                </a:solidFill>
              </a:rPr>
              <a:t>Kaunas–Zarasai–Daugpilis</a:t>
            </a:r>
            <a:r>
              <a:rPr lang="en-US" dirty="0">
                <a:solidFill>
                  <a:schemeClr val="tx1"/>
                </a:solidFill>
                <a:latin typeface="Myriad Pro"/>
              </a:rPr>
              <a:t> at 0+745km, the section belongs</a:t>
            </a:r>
            <a:r>
              <a:rPr lang="lt-LT" dirty="0">
                <a:solidFill>
                  <a:schemeClr val="tx1"/>
                </a:solidFill>
                <a:latin typeface="Myriad Pro"/>
              </a:rPr>
              <a:t> to Jonava </a:t>
            </a:r>
            <a:r>
              <a:rPr lang="en-US" dirty="0">
                <a:solidFill>
                  <a:schemeClr val="tx1"/>
                </a:solidFill>
                <a:latin typeface="Myriad Pro"/>
              </a:rPr>
              <a:t>district municipality. </a:t>
            </a:r>
            <a:endParaRPr lang="pl-PL" dirty="0">
              <a:solidFill>
                <a:schemeClr val="tx1"/>
              </a:solidFill>
            </a:endParaRPr>
          </a:p>
          <a:p>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a railway viaduct to solve the intersection between the railway alignment and the road.</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The length and spans of the railway viaduct were selected according</a:t>
            </a:r>
            <a:r>
              <a:rPr lang="lt-LT" dirty="0">
                <a:solidFill>
                  <a:schemeClr val="tx1"/>
                </a:solidFill>
                <a:latin typeface="Myriad Pro"/>
              </a:rPr>
              <a:t> to</a:t>
            </a:r>
            <a:r>
              <a:rPr lang="en-US" dirty="0">
                <a:solidFill>
                  <a:schemeClr val="tx1"/>
                </a:solidFill>
                <a:latin typeface="Myriad Pro"/>
              </a:rPr>
              <a:t> 2 + 2 traffic lanes and the installation of connecting roads.</a:t>
            </a:r>
            <a:r>
              <a:rPr lang="lt-LT" dirty="0">
                <a:solidFill>
                  <a:schemeClr val="tx1"/>
                </a:solidFill>
                <a:latin typeface="Myriad Pro"/>
              </a:rPr>
              <a:t> </a:t>
            </a:r>
          </a:p>
          <a:p>
            <a:pPr marL="171450" indent="-171450">
              <a:buFont typeface="Wingdings" panose="05000000000000000000" pitchFamily="2" charset="2"/>
              <a:buChar char="q"/>
            </a:pPr>
            <a:endParaRPr lang="lt-LT" dirty="0">
              <a:solidFill>
                <a:schemeClr val="tx1"/>
              </a:solidFill>
              <a:latin typeface="Myriad Pro"/>
            </a:endParaRPr>
          </a:p>
          <a:p>
            <a:pPr marL="171450" indent="-171450">
              <a:buFont typeface="Wingdings" panose="05000000000000000000" pitchFamily="2" charset="2"/>
              <a:buChar char="q"/>
            </a:pPr>
            <a:r>
              <a:rPr lang="en-US" dirty="0">
                <a:solidFill>
                  <a:schemeClr val="tx1"/>
                </a:solidFill>
                <a:latin typeface="Myriad Pro"/>
              </a:rPr>
              <a:t>It is planned to install side roads along the road mainline in order to remove direct accesses to the highway, reducing the risks this implies.</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s-ES" dirty="0">
                <a:solidFill>
                  <a:schemeClr val="tx1"/>
                </a:solidFill>
                <a:latin typeface="Myriad Pro"/>
              </a:rPr>
              <a:t>In </a:t>
            </a:r>
            <a:r>
              <a:rPr lang="en-US" dirty="0">
                <a:solidFill>
                  <a:schemeClr val="tx1"/>
                </a:solidFill>
                <a:latin typeface="Myriad Pro"/>
              </a:rPr>
              <a:t>order to preserve private </a:t>
            </a:r>
            <a:r>
              <a:rPr lang="en-GB" dirty="0" err="1">
                <a:solidFill>
                  <a:schemeClr val="tx1"/>
                </a:solidFill>
                <a:latin typeface="Myriad Pro"/>
              </a:rPr>
              <a:t>landplots</a:t>
            </a:r>
            <a:r>
              <a:rPr lang="en-US" dirty="0">
                <a:solidFill>
                  <a:schemeClr val="tx1"/>
                </a:solidFill>
                <a:latin typeface="Myriad Pro"/>
              </a:rPr>
              <a:t> adjacent to the road, retaining walls will be installed at both sides.</a:t>
            </a:r>
            <a:endParaRPr lang="en-US" dirty="0">
              <a:solidFill>
                <a:schemeClr val="tx1"/>
              </a:solidFill>
            </a:endParaRPr>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es-ES" sz="2000"/>
              <a:t>RAILWAY-HIGHWAY A6 CROSSING LOCATION PLAN </a:t>
            </a:r>
            <a:endParaRPr lang="lv-LV" sz="2000"/>
          </a:p>
          <a:p>
            <a:endParaRPr lang="es-ES" sz="2000"/>
          </a:p>
        </p:txBody>
      </p:sp>
      <p:pic>
        <p:nvPicPr>
          <p:cNvPr id="4" name="Imagen 4" descr="Mapa&#10;&#10;Descripción generada automáticamente">
            <a:extLst>
              <a:ext uri="{FF2B5EF4-FFF2-40B4-BE49-F238E27FC236}">
                <a16:creationId xmlns:a16="http://schemas.microsoft.com/office/drawing/2014/main" id="{6F89316C-7C59-416A-8F90-AC3AC76B3A5D}"/>
              </a:ext>
            </a:extLst>
          </p:cNvPr>
          <p:cNvPicPr>
            <a:picLocks noChangeAspect="1"/>
          </p:cNvPicPr>
          <p:nvPr/>
        </p:nvPicPr>
        <p:blipFill rotWithShape="1">
          <a:blip r:embed="rId2"/>
          <a:srcRect l="9829" r="-214" b="213"/>
          <a:stretch/>
        </p:blipFill>
        <p:spPr>
          <a:xfrm>
            <a:off x="701443" y="1369700"/>
            <a:ext cx="3418068" cy="3571880"/>
          </a:xfrm>
          <a:prstGeom prst="rect">
            <a:avLst/>
          </a:prstGeom>
        </p:spPr>
      </p:pic>
    </p:spTree>
    <p:extLst>
      <p:ext uri="{BB962C8B-B14F-4D97-AF65-F5344CB8AC3E}">
        <p14:creationId xmlns:p14="http://schemas.microsoft.com/office/powerpoint/2010/main" val="3931208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3" name="CuadroTexto 12">
            <a:extLst>
              <a:ext uri="{FF2B5EF4-FFF2-40B4-BE49-F238E27FC236}">
                <a16:creationId xmlns:a16="http://schemas.microsoft.com/office/drawing/2014/main" id="{C6343600-254C-4BEC-BB91-181F2BC5DAF6}"/>
              </a:ext>
            </a:extLst>
          </p:cNvPr>
          <p:cNvSpPr txBox="1"/>
          <p:nvPr/>
        </p:nvSpPr>
        <p:spPr>
          <a:xfrm>
            <a:off x="2163021" y="4723529"/>
            <a:ext cx="1378356" cy="244141"/>
          </a:xfrm>
          <a:prstGeom prst="rect">
            <a:avLst/>
          </a:prstGeom>
          <a:solidFill>
            <a:srgbClr val="FFFFCC"/>
          </a:solidFill>
        </p:spPr>
        <p:txBody>
          <a:bodyPr wrap="square" rtlCol="0">
            <a:spAutoFit/>
          </a:bodyPr>
          <a:lstStyle/>
          <a:p>
            <a:r>
              <a:rPr lang="es-ES" sz="1000"/>
              <a:t>ROAD CROSS SECTION</a:t>
            </a:r>
          </a:p>
        </p:txBody>
      </p:sp>
      <p:pic>
        <p:nvPicPr>
          <p:cNvPr id="3" name="Imagen 3" descr="Diagrama, Dibujo de ingeniería&#10;&#10;Descripción generada automáticamente">
            <a:extLst>
              <a:ext uri="{FF2B5EF4-FFF2-40B4-BE49-F238E27FC236}">
                <a16:creationId xmlns:a16="http://schemas.microsoft.com/office/drawing/2014/main" id="{98DD3F76-2F9E-4C7F-89B1-29525AFCA762}"/>
              </a:ext>
            </a:extLst>
          </p:cNvPr>
          <p:cNvPicPr>
            <a:picLocks noChangeAspect="1"/>
          </p:cNvPicPr>
          <p:nvPr/>
        </p:nvPicPr>
        <p:blipFill>
          <a:blip r:embed="rId2"/>
          <a:stretch>
            <a:fillRect/>
          </a:stretch>
        </p:blipFill>
        <p:spPr>
          <a:xfrm>
            <a:off x="893493" y="3174343"/>
            <a:ext cx="6862180" cy="1471104"/>
          </a:xfrm>
          <a:prstGeom prst="rect">
            <a:avLst/>
          </a:prstGeom>
        </p:spPr>
      </p:pic>
      <p:pic>
        <p:nvPicPr>
          <p:cNvPr id="4" name="Imagen 4" descr="Diagrama&#10;&#10;Descripción generada automáticamente">
            <a:extLst>
              <a:ext uri="{FF2B5EF4-FFF2-40B4-BE49-F238E27FC236}">
                <a16:creationId xmlns:a16="http://schemas.microsoft.com/office/drawing/2014/main" id="{AA1F0537-F174-4783-B9DA-63D0E26BD7CC}"/>
              </a:ext>
            </a:extLst>
          </p:cNvPr>
          <p:cNvPicPr>
            <a:picLocks noChangeAspect="1"/>
          </p:cNvPicPr>
          <p:nvPr/>
        </p:nvPicPr>
        <p:blipFill>
          <a:blip r:embed="rId3"/>
          <a:stretch>
            <a:fillRect/>
          </a:stretch>
        </p:blipFill>
        <p:spPr>
          <a:xfrm>
            <a:off x="391687" y="1327618"/>
            <a:ext cx="4792235" cy="1589197"/>
          </a:xfrm>
          <a:prstGeom prst="rect">
            <a:avLst/>
          </a:prstGeom>
        </p:spPr>
      </p:pic>
      <p:sp>
        <p:nvSpPr>
          <p:cNvPr id="12" name="CuadroTexto 11">
            <a:extLst>
              <a:ext uri="{FF2B5EF4-FFF2-40B4-BE49-F238E27FC236}">
                <a16:creationId xmlns:a16="http://schemas.microsoft.com/office/drawing/2014/main" id="{0E2A4B23-F8FF-4586-AD9A-B2ACFF6A3F82}"/>
              </a:ext>
            </a:extLst>
          </p:cNvPr>
          <p:cNvSpPr txBox="1"/>
          <p:nvPr/>
        </p:nvSpPr>
        <p:spPr>
          <a:xfrm>
            <a:off x="1682811" y="2880528"/>
            <a:ext cx="1471714" cy="246221"/>
          </a:xfrm>
          <a:prstGeom prst="rect">
            <a:avLst/>
          </a:prstGeom>
          <a:solidFill>
            <a:srgbClr val="FFFFCC"/>
          </a:solidFill>
        </p:spPr>
        <p:txBody>
          <a:bodyPr wrap="square" rtlCol="0">
            <a:spAutoFit/>
          </a:bodyPr>
          <a:lstStyle/>
          <a:p>
            <a:r>
              <a:rPr lang="es-ES" sz="1000"/>
              <a:t>RAILWAY VIADUCT PLAN</a:t>
            </a:r>
          </a:p>
        </p:txBody>
      </p:sp>
      <p:pic>
        <p:nvPicPr>
          <p:cNvPr id="10" name="Imagen 10" descr="Interfaz de usuario gráfica, Diagrama, Aplicación&#10;&#10;Descripción generada automáticamente">
            <a:extLst>
              <a:ext uri="{FF2B5EF4-FFF2-40B4-BE49-F238E27FC236}">
                <a16:creationId xmlns:a16="http://schemas.microsoft.com/office/drawing/2014/main" id="{D604DB49-5A6F-4FCC-A76F-AAB127893FB7}"/>
              </a:ext>
            </a:extLst>
          </p:cNvPr>
          <p:cNvPicPr>
            <a:picLocks noChangeAspect="1"/>
          </p:cNvPicPr>
          <p:nvPr/>
        </p:nvPicPr>
        <p:blipFill rotWithShape="1">
          <a:blip r:embed="rId4"/>
          <a:srcRect l="19847" t="13575" r="7379" b="15385"/>
          <a:stretch/>
        </p:blipFill>
        <p:spPr>
          <a:xfrm>
            <a:off x="5388825" y="1312358"/>
            <a:ext cx="3397199" cy="1855874"/>
          </a:xfrm>
          <a:prstGeom prst="rect">
            <a:avLst/>
          </a:prstGeom>
        </p:spPr>
      </p:pic>
      <p:sp>
        <p:nvSpPr>
          <p:cNvPr id="14" name="CuadroTexto 13">
            <a:extLst>
              <a:ext uri="{FF2B5EF4-FFF2-40B4-BE49-F238E27FC236}">
                <a16:creationId xmlns:a16="http://schemas.microsoft.com/office/drawing/2014/main" id="{89B68598-3CC8-4ED9-BB20-BA0A18EE21FF}"/>
              </a:ext>
            </a:extLst>
          </p:cNvPr>
          <p:cNvSpPr txBox="1"/>
          <p:nvPr/>
        </p:nvSpPr>
        <p:spPr>
          <a:xfrm>
            <a:off x="7143004" y="2880200"/>
            <a:ext cx="889406" cy="246221"/>
          </a:xfrm>
          <a:prstGeom prst="rect">
            <a:avLst/>
          </a:prstGeom>
          <a:solidFill>
            <a:srgbClr val="FFFFCC"/>
          </a:solidFill>
        </p:spPr>
        <p:txBody>
          <a:bodyPr wrap="square" rtlCol="0">
            <a:spAutoFit/>
          </a:bodyPr>
          <a:lstStyle/>
          <a:p>
            <a:r>
              <a:rPr lang="es-ES" sz="1000"/>
              <a:t>ROAD PLAN</a:t>
            </a:r>
          </a:p>
        </p:txBody>
      </p:sp>
    </p:spTree>
    <p:extLst>
      <p:ext uri="{BB962C8B-B14F-4D97-AF65-F5344CB8AC3E}">
        <p14:creationId xmlns:p14="http://schemas.microsoft.com/office/powerpoint/2010/main" val="864948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pic>
        <p:nvPicPr>
          <p:cNvPr id="3" name="Imagen 3" descr="Diagrama&#10;&#10;Descripción generada automáticamente">
            <a:extLst>
              <a:ext uri="{FF2B5EF4-FFF2-40B4-BE49-F238E27FC236}">
                <a16:creationId xmlns:a16="http://schemas.microsoft.com/office/drawing/2014/main" id="{E2B91D3B-6A2B-4F5C-8BD5-557AE1F7BADC}"/>
              </a:ext>
            </a:extLst>
          </p:cNvPr>
          <p:cNvPicPr>
            <a:picLocks noChangeAspect="1"/>
          </p:cNvPicPr>
          <p:nvPr/>
        </p:nvPicPr>
        <p:blipFill>
          <a:blip r:embed="rId2"/>
          <a:stretch>
            <a:fillRect/>
          </a:stretch>
        </p:blipFill>
        <p:spPr>
          <a:xfrm>
            <a:off x="677436" y="3303411"/>
            <a:ext cx="3969833" cy="1554477"/>
          </a:xfrm>
          <a:prstGeom prst="rect">
            <a:avLst/>
          </a:prstGeom>
        </p:spPr>
      </p:pic>
      <p:pic>
        <p:nvPicPr>
          <p:cNvPr id="4" name="Imagen 4" descr="Diagrama&#10;&#10;Descripción generada automáticamente">
            <a:extLst>
              <a:ext uri="{FF2B5EF4-FFF2-40B4-BE49-F238E27FC236}">
                <a16:creationId xmlns:a16="http://schemas.microsoft.com/office/drawing/2014/main" id="{03856104-D963-4E1D-9FD9-42853DF74CCF}"/>
              </a:ext>
            </a:extLst>
          </p:cNvPr>
          <p:cNvPicPr>
            <a:picLocks noChangeAspect="1"/>
          </p:cNvPicPr>
          <p:nvPr/>
        </p:nvPicPr>
        <p:blipFill rotWithShape="1">
          <a:blip r:embed="rId3"/>
          <a:srcRect l="4358" r="-459" b="498"/>
          <a:stretch/>
        </p:blipFill>
        <p:spPr>
          <a:xfrm>
            <a:off x="4754601" y="3212590"/>
            <a:ext cx="3739410" cy="1770997"/>
          </a:xfrm>
          <a:prstGeom prst="rect">
            <a:avLst/>
          </a:prstGeom>
        </p:spPr>
      </p:pic>
      <p:pic>
        <p:nvPicPr>
          <p:cNvPr id="5" name="Imagen 5" descr="Diagrama&#10;&#10;Descripción generada automáticamente">
            <a:extLst>
              <a:ext uri="{FF2B5EF4-FFF2-40B4-BE49-F238E27FC236}">
                <a16:creationId xmlns:a16="http://schemas.microsoft.com/office/drawing/2014/main" id="{7923EA2F-5023-44FB-AA7A-D2683DEA16FD}"/>
              </a:ext>
            </a:extLst>
          </p:cNvPr>
          <p:cNvPicPr>
            <a:picLocks noChangeAspect="1"/>
          </p:cNvPicPr>
          <p:nvPr/>
        </p:nvPicPr>
        <p:blipFill>
          <a:blip r:embed="rId4"/>
          <a:stretch>
            <a:fillRect/>
          </a:stretch>
        </p:blipFill>
        <p:spPr>
          <a:xfrm>
            <a:off x="1137425" y="1310586"/>
            <a:ext cx="7022479" cy="1623262"/>
          </a:xfrm>
          <a:prstGeom prst="rect">
            <a:avLst/>
          </a:prstGeom>
        </p:spPr>
      </p:pic>
      <p:sp>
        <p:nvSpPr>
          <p:cNvPr id="13" name="CuadroTexto 12">
            <a:extLst>
              <a:ext uri="{FF2B5EF4-FFF2-40B4-BE49-F238E27FC236}">
                <a16:creationId xmlns:a16="http://schemas.microsoft.com/office/drawing/2014/main" id="{71DC4BAE-F302-48E7-9728-BD1C35521C7E}"/>
              </a:ext>
            </a:extLst>
          </p:cNvPr>
          <p:cNvSpPr txBox="1"/>
          <p:nvPr/>
        </p:nvSpPr>
        <p:spPr>
          <a:xfrm>
            <a:off x="720276" y="2975158"/>
            <a:ext cx="1675538" cy="400110"/>
          </a:xfrm>
          <a:prstGeom prst="rect">
            <a:avLst/>
          </a:prstGeom>
          <a:solidFill>
            <a:srgbClr val="FFFFCC"/>
          </a:solidFill>
        </p:spPr>
        <p:txBody>
          <a:bodyPr wrap="square" rtlCol="0">
            <a:spAutoFit/>
          </a:bodyPr>
          <a:lstStyle/>
          <a:p>
            <a:r>
              <a:rPr lang="es-ES" sz="1000"/>
              <a:t>ROAD CROSS SECTION UNDER RAILWAY VIADUCT</a:t>
            </a:r>
          </a:p>
        </p:txBody>
      </p:sp>
      <p:sp>
        <p:nvSpPr>
          <p:cNvPr id="10" name="CuadroTexto 9">
            <a:extLst>
              <a:ext uri="{FF2B5EF4-FFF2-40B4-BE49-F238E27FC236}">
                <a16:creationId xmlns:a16="http://schemas.microsoft.com/office/drawing/2014/main" id="{FE7EFC66-B7E6-4BEE-82A9-35EF206B0975}"/>
              </a:ext>
            </a:extLst>
          </p:cNvPr>
          <p:cNvSpPr txBox="1"/>
          <p:nvPr/>
        </p:nvSpPr>
        <p:spPr>
          <a:xfrm>
            <a:off x="720276" y="1504783"/>
            <a:ext cx="894240" cy="246221"/>
          </a:xfrm>
          <a:prstGeom prst="rect">
            <a:avLst/>
          </a:prstGeom>
          <a:solidFill>
            <a:srgbClr val="FFFFCC"/>
          </a:solidFill>
        </p:spPr>
        <p:txBody>
          <a:bodyPr wrap="square" lIns="91440" tIns="45720" rIns="91440" bIns="45720" rtlCol="0" anchor="t">
            <a:spAutoFit/>
          </a:bodyPr>
          <a:lstStyle/>
          <a:p>
            <a:r>
              <a:rPr lang="es-ES" sz="1000"/>
              <a:t>ELEVATION </a:t>
            </a:r>
          </a:p>
        </p:txBody>
      </p:sp>
    </p:spTree>
    <p:extLst>
      <p:ext uri="{BB962C8B-B14F-4D97-AF65-F5344CB8AC3E}">
        <p14:creationId xmlns:p14="http://schemas.microsoft.com/office/powerpoint/2010/main" val="350771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a:latin typeface="Myriad Pro Semibold"/>
              </a:rPr>
              <a:t>HIGHWAY A6-VISUALIZATION</a:t>
            </a:r>
            <a:endParaRPr lang="lv-LV" sz="2000"/>
          </a:p>
          <a:p>
            <a:endParaRPr lang="es-ES" sz="2000"/>
          </a:p>
        </p:txBody>
      </p:sp>
      <p:pic>
        <p:nvPicPr>
          <p:cNvPr id="4" name="Imagen 4">
            <a:extLst>
              <a:ext uri="{FF2B5EF4-FFF2-40B4-BE49-F238E27FC236}">
                <a16:creationId xmlns:a16="http://schemas.microsoft.com/office/drawing/2014/main" id="{3777FF69-7F25-41B5-A107-1B70A69BC138}"/>
              </a:ext>
            </a:extLst>
          </p:cNvPr>
          <p:cNvPicPr>
            <a:picLocks noChangeAspect="1"/>
          </p:cNvPicPr>
          <p:nvPr/>
        </p:nvPicPr>
        <p:blipFill>
          <a:blip r:embed="rId2"/>
          <a:stretch>
            <a:fillRect/>
          </a:stretch>
        </p:blipFill>
        <p:spPr>
          <a:xfrm>
            <a:off x="876733" y="1288235"/>
            <a:ext cx="7393129" cy="3768481"/>
          </a:xfrm>
          <a:prstGeom prst="rect">
            <a:avLst/>
          </a:prstGeom>
        </p:spPr>
      </p:pic>
    </p:spTree>
    <p:extLst>
      <p:ext uri="{BB962C8B-B14F-4D97-AF65-F5344CB8AC3E}">
        <p14:creationId xmlns:p14="http://schemas.microsoft.com/office/powerpoint/2010/main" val="427929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a:latin typeface="Myriad Pro Semibold"/>
              </a:rPr>
              <a:t>RAILWAY-LOCAL ROAD CROSSING</a:t>
            </a:r>
          </a:p>
          <a:p>
            <a:r>
              <a:rPr lang="es-ES" sz="2000">
                <a:latin typeface="Myriad Pro Semibold"/>
              </a:rPr>
              <a:t>LOCATION PLAN</a:t>
            </a:r>
            <a:endParaRPr lang="es-ES" sz="2000"/>
          </a:p>
        </p:txBody>
      </p:sp>
      <p:sp>
        <p:nvSpPr>
          <p:cNvPr id="5" name="Text Placeholder 1">
            <a:extLst>
              <a:ext uri="{FF2B5EF4-FFF2-40B4-BE49-F238E27FC236}">
                <a16:creationId xmlns:a16="http://schemas.microsoft.com/office/drawing/2014/main" id="{E367DB4A-26B0-4465-9D5B-31E638B64117}"/>
              </a:ext>
            </a:extLst>
          </p:cNvPr>
          <p:cNvSpPr txBox="1">
            <a:spLocks/>
          </p:cNvSpPr>
          <p:nvPr/>
        </p:nvSpPr>
        <p:spPr>
          <a:xfrm>
            <a:off x="5161429" y="14756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The railway line intersects with local road</a:t>
            </a:r>
            <a:r>
              <a:rPr lang="lt-LT" dirty="0">
                <a:solidFill>
                  <a:schemeClr val="tx1"/>
                </a:solidFill>
                <a:latin typeface="Myriad Pro"/>
              </a:rPr>
              <a:t> </a:t>
            </a:r>
            <a:r>
              <a:rPr lang="lt-LT" dirty="0" err="1">
                <a:solidFill>
                  <a:schemeClr val="tx1"/>
                </a:solidFill>
                <a:latin typeface="Myriad Pro"/>
              </a:rPr>
              <a:t>Veseluvka-Šafarka-Rudmėnai</a:t>
            </a:r>
            <a:r>
              <a:rPr lang="lt-LT" dirty="0">
                <a:solidFill>
                  <a:schemeClr val="tx1"/>
                </a:solidFill>
                <a:latin typeface="Myriad Pro"/>
              </a:rPr>
              <a:t> </a:t>
            </a:r>
            <a:r>
              <a:rPr lang="en-US" dirty="0">
                <a:solidFill>
                  <a:schemeClr val="tx1"/>
                </a:solidFill>
                <a:latin typeface="Myriad Pro"/>
              </a:rPr>
              <a:t>(UZ068) at 6,150 km, the section belongs to </a:t>
            </a:r>
            <a:r>
              <a:rPr lang="lt-LT" dirty="0">
                <a:solidFill>
                  <a:schemeClr val="tx1"/>
                </a:solidFill>
              </a:rPr>
              <a:t>Jonava</a:t>
            </a:r>
            <a:r>
              <a:rPr lang="en-US" dirty="0">
                <a:solidFill>
                  <a:schemeClr val="tx1"/>
                </a:solidFill>
                <a:latin typeface="Myriad Pro"/>
              </a:rPr>
              <a:t> district municipality. </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latin typeface="Myriad Pro"/>
              </a:rPr>
              <a:t>It is planned to install a railway viaduct to solve the intersection between the railway alignment and the road.</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latin typeface="Myriad Pro"/>
              </a:rPr>
              <a:t>On the right side</a:t>
            </a:r>
            <a:r>
              <a:rPr lang="lt-LT" dirty="0">
                <a:solidFill>
                  <a:schemeClr val="tx1"/>
                </a:solidFill>
                <a:latin typeface="Myriad Pro"/>
              </a:rPr>
              <a:t> </a:t>
            </a:r>
            <a:r>
              <a:rPr lang="en-US" dirty="0">
                <a:solidFill>
                  <a:schemeClr val="tx1"/>
                </a:solidFill>
                <a:latin typeface="Myriad Pro"/>
              </a:rPr>
              <a:t>under the viaduct, a </a:t>
            </a:r>
            <a:r>
              <a:rPr lang="lt-LT" dirty="0">
                <a:solidFill>
                  <a:schemeClr val="tx1"/>
                </a:solidFill>
                <a:latin typeface="Myriad Pro"/>
              </a:rPr>
              <a:t>6</a:t>
            </a:r>
            <a:r>
              <a:rPr lang="en-US" dirty="0">
                <a:solidFill>
                  <a:schemeClr val="tx1"/>
                </a:solidFill>
                <a:latin typeface="Myriad Pro"/>
              </a:rPr>
              <a:t>.00 m wide road is being designed.</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latin typeface="Myriad Pro"/>
              </a:rPr>
              <a:t>On the left side under the viaduct is being designed a large animal passage.</a:t>
            </a:r>
          </a:p>
          <a:p>
            <a:endParaRPr lang="lv-LV" dirty="0"/>
          </a:p>
        </p:txBody>
      </p:sp>
      <p:pic>
        <p:nvPicPr>
          <p:cNvPr id="6" name="Imagen 5">
            <a:extLst>
              <a:ext uri="{FF2B5EF4-FFF2-40B4-BE49-F238E27FC236}">
                <a16:creationId xmlns:a16="http://schemas.microsoft.com/office/drawing/2014/main" id="{F9CED71C-1AD1-4F9E-B0F1-5670DF427139}"/>
              </a:ext>
            </a:extLst>
          </p:cNvPr>
          <p:cNvPicPr>
            <a:picLocks noChangeAspect="1"/>
          </p:cNvPicPr>
          <p:nvPr/>
        </p:nvPicPr>
        <p:blipFill>
          <a:blip r:embed="rId2"/>
          <a:stretch>
            <a:fillRect/>
          </a:stretch>
        </p:blipFill>
        <p:spPr>
          <a:xfrm>
            <a:off x="597274" y="1415105"/>
            <a:ext cx="3610019" cy="3488595"/>
          </a:xfrm>
          <a:prstGeom prst="rect">
            <a:avLst/>
          </a:prstGeom>
        </p:spPr>
      </p:pic>
    </p:spTree>
    <p:extLst>
      <p:ext uri="{BB962C8B-B14F-4D97-AF65-F5344CB8AC3E}">
        <p14:creationId xmlns:p14="http://schemas.microsoft.com/office/powerpoint/2010/main" val="296078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es-ES" sz="2000" dirty="0">
                <a:latin typeface="Myriad Pro Semibold"/>
              </a:rPr>
              <a:t>LOCAL ROAD-GRAVEL ROAD PLAN</a:t>
            </a:r>
          </a:p>
        </p:txBody>
      </p:sp>
      <p:sp>
        <p:nvSpPr>
          <p:cNvPr id="9" name="CuadroTexto 8">
            <a:extLst>
              <a:ext uri="{FF2B5EF4-FFF2-40B4-BE49-F238E27FC236}">
                <a16:creationId xmlns:a16="http://schemas.microsoft.com/office/drawing/2014/main" id="{8B0D9DA0-93FB-4EE4-82AD-236A11D5829D}"/>
              </a:ext>
            </a:extLst>
          </p:cNvPr>
          <p:cNvSpPr txBox="1"/>
          <p:nvPr/>
        </p:nvSpPr>
        <p:spPr>
          <a:xfrm>
            <a:off x="411345" y="1567369"/>
            <a:ext cx="877272" cy="246221"/>
          </a:xfrm>
          <a:prstGeom prst="rect">
            <a:avLst/>
          </a:prstGeom>
          <a:solidFill>
            <a:srgbClr val="FFFFCC"/>
          </a:solidFill>
        </p:spPr>
        <p:txBody>
          <a:bodyPr wrap="square" lIns="91440" tIns="45720" rIns="91440" bIns="45720" rtlCol="0" anchor="t">
            <a:spAutoFit/>
          </a:bodyPr>
          <a:lstStyle/>
          <a:p>
            <a:r>
              <a:rPr lang="es-ES" sz="1000" dirty="0"/>
              <a:t>ROAD PLAN</a:t>
            </a:r>
          </a:p>
        </p:txBody>
      </p:sp>
      <p:sp>
        <p:nvSpPr>
          <p:cNvPr id="10" name="CuadroTexto 9">
            <a:extLst>
              <a:ext uri="{FF2B5EF4-FFF2-40B4-BE49-F238E27FC236}">
                <a16:creationId xmlns:a16="http://schemas.microsoft.com/office/drawing/2014/main" id="{78A1B7CA-1AF2-4F43-AAB8-6CF4A2C0D1BD}"/>
              </a:ext>
            </a:extLst>
          </p:cNvPr>
          <p:cNvSpPr txBox="1"/>
          <p:nvPr/>
        </p:nvSpPr>
        <p:spPr>
          <a:xfrm>
            <a:off x="4221637" y="4091753"/>
            <a:ext cx="1509679" cy="246221"/>
          </a:xfrm>
          <a:prstGeom prst="rect">
            <a:avLst/>
          </a:prstGeom>
          <a:solidFill>
            <a:srgbClr val="FFFFCC"/>
          </a:solidFill>
        </p:spPr>
        <p:txBody>
          <a:bodyPr wrap="square" lIns="91440" tIns="45720" rIns="91440" bIns="45720" rtlCol="0" anchor="t">
            <a:spAutoFit/>
          </a:bodyPr>
          <a:lstStyle/>
          <a:p>
            <a:r>
              <a:rPr lang="es-ES" sz="1000" dirty="0"/>
              <a:t>RAILWAY VIADUCT PLAN</a:t>
            </a:r>
          </a:p>
        </p:txBody>
      </p:sp>
      <p:pic>
        <p:nvPicPr>
          <p:cNvPr id="5" name="Imagen 4">
            <a:extLst>
              <a:ext uri="{FF2B5EF4-FFF2-40B4-BE49-F238E27FC236}">
                <a16:creationId xmlns:a16="http://schemas.microsoft.com/office/drawing/2014/main" id="{03554ABA-7AA9-43FC-BB8E-AB276F217F7E}"/>
              </a:ext>
            </a:extLst>
          </p:cNvPr>
          <p:cNvPicPr>
            <a:picLocks noChangeAspect="1"/>
          </p:cNvPicPr>
          <p:nvPr/>
        </p:nvPicPr>
        <p:blipFill>
          <a:blip r:embed="rId2"/>
          <a:stretch>
            <a:fillRect/>
          </a:stretch>
        </p:blipFill>
        <p:spPr>
          <a:xfrm>
            <a:off x="4249516" y="1709229"/>
            <a:ext cx="4560930" cy="2333737"/>
          </a:xfrm>
          <a:prstGeom prst="rect">
            <a:avLst/>
          </a:prstGeom>
        </p:spPr>
      </p:pic>
      <p:pic>
        <p:nvPicPr>
          <p:cNvPr id="13" name="Imagen 12">
            <a:extLst>
              <a:ext uri="{FF2B5EF4-FFF2-40B4-BE49-F238E27FC236}">
                <a16:creationId xmlns:a16="http://schemas.microsoft.com/office/drawing/2014/main" id="{F6E8AE5E-B7B4-494E-8C7A-355DB217ECD9}"/>
              </a:ext>
            </a:extLst>
          </p:cNvPr>
          <p:cNvPicPr>
            <a:picLocks noChangeAspect="1"/>
          </p:cNvPicPr>
          <p:nvPr/>
        </p:nvPicPr>
        <p:blipFill rotWithShape="1">
          <a:blip r:embed="rId3"/>
          <a:srcRect l="-1436"/>
          <a:stretch/>
        </p:blipFill>
        <p:spPr>
          <a:xfrm>
            <a:off x="414481" y="1778742"/>
            <a:ext cx="3828065" cy="2649496"/>
          </a:xfrm>
          <a:prstGeom prst="rect">
            <a:avLst/>
          </a:prstGeom>
        </p:spPr>
      </p:pic>
    </p:spTree>
    <p:extLst>
      <p:ext uri="{BB962C8B-B14F-4D97-AF65-F5344CB8AC3E}">
        <p14:creationId xmlns:p14="http://schemas.microsoft.com/office/powerpoint/2010/main" val="1093839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es-ES" sz="2000" dirty="0">
                <a:latin typeface="Myriad Pro Semibold"/>
              </a:rPr>
              <a:t>GRAVEL ROAD </a:t>
            </a:r>
          </a:p>
          <a:p>
            <a:r>
              <a:rPr lang="es-ES" sz="2000" dirty="0">
                <a:latin typeface="Myriad Pro Semibold"/>
              </a:rPr>
              <a:t>UNDER RAILWAY VIADUCT</a:t>
            </a:r>
          </a:p>
        </p:txBody>
      </p:sp>
      <p:sp>
        <p:nvSpPr>
          <p:cNvPr id="9" name="CuadroTexto 8">
            <a:extLst>
              <a:ext uri="{FF2B5EF4-FFF2-40B4-BE49-F238E27FC236}">
                <a16:creationId xmlns:a16="http://schemas.microsoft.com/office/drawing/2014/main" id="{8B0D9DA0-93FB-4EE4-82AD-236A11D5829D}"/>
              </a:ext>
            </a:extLst>
          </p:cNvPr>
          <p:cNvSpPr txBox="1"/>
          <p:nvPr/>
        </p:nvSpPr>
        <p:spPr>
          <a:xfrm>
            <a:off x="283779" y="2325529"/>
            <a:ext cx="877272" cy="246221"/>
          </a:xfrm>
          <a:prstGeom prst="rect">
            <a:avLst/>
          </a:prstGeom>
          <a:solidFill>
            <a:srgbClr val="FFFFCC"/>
          </a:solidFill>
        </p:spPr>
        <p:txBody>
          <a:bodyPr wrap="square" lIns="91440" tIns="45720" rIns="91440" bIns="45720" rtlCol="0" anchor="t">
            <a:spAutoFit/>
          </a:bodyPr>
          <a:lstStyle/>
          <a:p>
            <a:r>
              <a:rPr lang="es-ES" sz="1000" dirty="0"/>
              <a:t>ELEVATION</a:t>
            </a:r>
          </a:p>
        </p:txBody>
      </p:sp>
      <p:grpSp>
        <p:nvGrpSpPr>
          <p:cNvPr id="5" name="Grupo 4">
            <a:extLst>
              <a:ext uri="{FF2B5EF4-FFF2-40B4-BE49-F238E27FC236}">
                <a16:creationId xmlns:a16="http://schemas.microsoft.com/office/drawing/2014/main" id="{AEDD2DBB-4091-4174-AC3A-16035983182D}"/>
              </a:ext>
            </a:extLst>
          </p:cNvPr>
          <p:cNvGrpSpPr/>
          <p:nvPr/>
        </p:nvGrpSpPr>
        <p:grpSpPr>
          <a:xfrm>
            <a:off x="154640" y="2019994"/>
            <a:ext cx="8705581" cy="2057015"/>
            <a:chOff x="154640" y="2019994"/>
            <a:chExt cx="8705581" cy="2057015"/>
          </a:xfrm>
        </p:grpSpPr>
        <p:pic>
          <p:nvPicPr>
            <p:cNvPr id="3" name="Imagen 2">
              <a:extLst>
                <a:ext uri="{FF2B5EF4-FFF2-40B4-BE49-F238E27FC236}">
                  <a16:creationId xmlns:a16="http://schemas.microsoft.com/office/drawing/2014/main" id="{5475AC3C-2CB1-48E1-831D-76033C5A1349}"/>
                </a:ext>
              </a:extLst>
            </p:cNvPr>
            <p:cNvPicPr>
              <a:picLocks noChangeAspect="1"/>
            </p:cNvPicPr>
            <p:nvPr/>
          </p:nvPicPr>
          <p:blipFill>
            <a:blip r:embed="rId2"/>
            <a:stretch>
              <a:fillRect/>
            </a:stretch>
          </p:blipFill>
          <p:spPr>
            <a:xfrm>
              <a:off x="154640" y="2019994"/>
              <a:ext cx="8705581" cy="2057015"/>
            </a:xfrm>
            <a:prstGeom prst="rect">
              <a:avLst/>
            </a:prstGeom>
          </p:spPr>
        </p:pic>
        <p:grpSp>
          <p:nvGrpSpPr>
            <p:cNvPr id="4" name="Grupo 3">
              <a:extLst>
                <a:ext uri="{FF2B5EF4-FFF2-40B4-BE49-F238E27FC236}">
                  <a16:creationId xmlns:a16="http://schemas.microsoft.com/office/drawing/2014/main" id="{BB1B4EF3-E3D2-4925-A1F3-0743F635D426}"/>
                </a:ext>
              </a:extLst>
            </p:cNvPr>
            <p:cNvGrpSpPr/>
            <p:nvPr/>
          </p:nvGrpSpPr>
          <p:grpSpPr>
            <a:xfrm>
              <a:off x="5472854" y="3376506"/>
              <a:ext cx="690880" cy="267547"/>
              <a:chOff x="5472854" y="3376506"/>
              <a:chExt cx="690880" cy="267547"/>
            </a:xfrm>
          </p:grpSpPr>
          <p:sp>
            <p:nvSpPr>
              <p:cNvPr id="2" name="Rectángulo 1">
                <a:extLst>
                  <a:ext uri="{FF2B5EF4-FFF2-40B4-BE49-F238E27FC236}">
                    <a16:creationId xmlns:a16="http://schemas.microsoft.com/office/drawing/2014/main" id="{1D40AEF8-8672-4AB2-9970-651C2518D542}"/>
                  </a:ext>
                </a:extLst>
              </p:cNvPr>
              <p:cNvSpPr/>
              <p:nvPr/>
            </p:nvSpPr>
            <p:spPr>
              <a:xfrm>
                <a:off x="5472854" y="3413760"/>
                <a:ext cx="690880" cy="2302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6" name="Rectángulo 5">
                <a:extLst>
                  <a:ext uri="{FF2B5EF4-FFF2-40B4-BE49-F238E27FC236}">
                    <a16:creationId xmlns:a16="http://schemas.microsoft.com/office/drawing/2014/main" id="{D629B37D-6892-4984-922F-790AB5132CFC}"/>
                  </a:ext>
                </a:extLst>
              </p:cNvPr>
              <p:cNvSpPr/>
              <p:nvPr/>
            </p:nvSpPr>
            <p:spPr>
              <a:xfrm>
                <a:off x="5472854" y="3376506"/>
                <a:ext cx="240454" cy="1524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grpSp>
      </p:grpSp>
    </p:spTree>
    <p:extLst>
      <p:ext uri="{BB962C8B-B14F-4D97-AF65-F5344CB8AC3E}">
        <p14:creationId xmlns:p14="http://schemas.microsoft.com/office/powerpoint/2010/main" val="3564979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a:xfrm>
            <a:off x="2343573" y="544512"/>
            <a:ext cx="6516648" cy="569913"/>
          </a:xfrm>
        </p:spPr>
        <p:txBody>
          <a:bodyPr/>
          <a:lstStyle/>
          <a:p>
            <a:r>
              <a:rPr lang="es-ES" sz="2000" dirty="0"/>
              <a:t>GRAVEL ROAD-</a:t>
            </a:r>
          </a:p>
          <a:p>
            <a:r>
              <a:rPr lang="es-ES" sz="2000" dirty="0"/>
              <a:t>PRELIMINARY SOLUTION VISUALIZATION</a:t>
            </a:r>
            <a:endParaRPr lang="lv-LV" sz="2000" dirty="0"/>
          </a:p>
          <a:p>
            <a:endParaRPr lang="es-ES" sz="2000" dirty="0"/>
          </a:p>
        </p:txBody>
      </p:sp>
      <p:pic>
        <p:nvPicPr>
          <p:cNvPr id="4" name="Imagen 4">
            <a:extLst>
              <a:ext uri="{FF2B5EF4-FFF2-40B4-BE49-F238E27FC236}">
                <a16:creationId xmlns:a16="http://schemas.microsoft.com/office/drawing/2014/main" id="{DA82A2FD-BFE7-405A-9FA8-F234938330C4}"/>
              </a:ext>
            </a:extLst>
          </p:cNvPr>
          <p:cNvPicPr>
            <a:picLocks noChangeAspect="1"/>
          </p:cNvPicPr>
          <p:nvPr/>
        </p:nvPicPr>
        <p:blipFill>
          <a:blip r:embed="rId2"/>
          <a:stretch>
            <a:fillRect/>
          </a:stretch>
        </p:blipFill>
        <p:spPr>
          <a:xfrm>
            <a:off x="870239" y="1307825"/>
            <a:ext cx="7406118" cy="3781255"/>
          </a:xfrm>
          <a:prstGeom prst="rect">
            <a:avLst/>
          </a:prstGeom>
        </p:spPr>
      </p:pic>
    </p:spTree>
    <p:extLst>
      <p:ext uri="{BB962C8B-B14F-4D97-AF65-F5344CB8AC3E}">
        <p14:creationId xmlns:p14="http://schemas.microsoft.com/office/powerpoint/2010/main" val="241022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es-ES" sz="2000" dirty="0"/>
              <a:t>RAILWAY-ROAD 1504 CROSSING LOCATION PLAN</a:t>
            </a:r>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5410200" y="14756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The railway line intersects with</a:t>
            </a:r>
            <a:r>
              <a:rPr lang="lt-LT" dirty="0">
                <a:solidFill>
                  <a:schemeClr val="tx1"/>
                </a:solidFill>
                <a:latin typeface="Myriad Pro"/>
              </a:rPr>
              <a:t> </a:t>
            </a:r>
            <a:r>
              <a:rPr lang="en-US" dirty="0">
                <a:solidFill>
                  <a:schemeClr val="tx1"/>
                </a:solidFill>
                <a:latin typeface="Myriad Pro"/>
              </a:rPr>
              <a:t>the category V regional road no.1504 </a:t>
            </a:r>
            <a:r>
              <a:rPr lang="lt-LT" dirty="0" err="1">
                <a:solidFill>
                  <a:schemeClr val="tx1"/>
                </a:solidFill>
                <a:latin typeface="Myriad Pro"/>
              </a:rPr>
              <a:t>Išorai-Užusalia</a:t>
            </a:r>
            <a:r>
              <a:rPr lang="en-US" dirty="0" err="1">
                <a:solidFill>
                  <a:schemeClr val="tx1"/>
                </a:solidFill>
                <a:latin typeface="Myriad Pro"/>
              </a:rPr>
              <a:t>i</a:t>
            </a:r>
            <a:r>
              <a:rPr lang="lt-LT" dirty="0">
                <a:solidFill>
                  <a:schemeClr val="tx1"/>
                </a:solidFill>
                <a:latin typeface="Myriad Pro"/>
              </a:rPr>
              <a:t>-Būdos </a:t>
            </a:r>
            <a:r>
              <a:rPr lang="en-US" dirty="0">
                <a:solidFill>
                  <a:schemeClr val="tx1"/>
                </a:solidFill>
                <a:latin typeface="Myriad Pro"/>
              </a:rPr>
              <a:t>from</a:t>
            </a:r>
            <a:r>
              <a:rPr lang="lt-LT" dirty="0">
                <a:solidFill>
                  <a:schemeClr val="tx1"/>
                </a:solidFill>
                <a:latin typeface="Myriad Pro"/>
              </a:rPr>
              <a:t> 0,920 km to 1,390 km, </a:t>
            </a:r>
            <a:r>
              <a:rPr lang="lt-LT" dirty="0" err="1">
                <a:solidFill>
                  <a:schemeClr val="tx1"/>
                </a:solidFill>
                <a:latin typeface="Myriad Pro"/>
              </a:rPr>
              <a:t>the</a:t>
            </a:r>
            <a:r>
              <a:rPr lang="lt-LT" dirty="0">
                <a:solidFill>
                  <a:schemeClr val="tx1"/>
                </a:solidFill>
                <a:latin typeface="Myriad Pro"/>
              </a:rPr>
              <a:t> </a:t>
            </a:r>
            <a:r>
              <a:rPr lang="lt-LT" dirty="0" err="1">
                <a:solidFill>
                  <a:schemeClr val="tx1"/>
                </a:solidFill>
                <a:latin typeface="Myriad Pro"/>
              </a:rPr>
              <a:t>section</a:t>
            </a:r>
            <a:r>
              <a:rPr lang="lt-LT" dirty="0">
                <a:solidFill>
                  <a:schemeClr val="tx1"/>
                </a:solidFill>
                <a:latin typeface="Myriad Pro"/>
              </a:rPr>
              <a:t> </a:t>
            </a:r>
            <a:r>
              <a:rPr lang="en-US" dirty="0">
                <a:solidFill>
                  <a:schemeClr val="tx1"/>
                </a:solidFill>
                <a:latin typeface="Myriad Pro"/>
              </a:rPr>
              <a:t>belongs to Jonava district municipality. </a:t>
            </a:r>
            <a:endParaRPr lang="en-US" dirty="0">
              <a:solidFill>
                <a:schemeClr val="tx1"/>
              </a:solidFill>
            </a:endParaRP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a railway viaduct at the intersection between railway and road.</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connecting roads on both sides of the railway line to ensure the accessibility of private land plots.</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On the left side of the road, a 2.</a:t>
            </a:r>
            <a:r>
              <a:rPr lang="lt-LT" dirty="0">
                <a:solidFill>
                  <a:schemeClr val="tx1"/>
                </a:solidFill>
                <a:latin typeface="Myriad Pro"/>
              </a:rPr>
              <a:t>5</a:t>
            </a:r>
            <a:r>
              <a:rPr lang="en-US" dirty="0">
                <a:solidFill>
                  <a:schemeClr val="tx1"/>
                </a:solidFill>
                <a:latin typeface="Myriad Pro"/>
              </a:rPr>
              <a:t>0 m wide pedestrian path with asphalt pavement is being designed.</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To ensure safety for the users, the pedestrian path is separated from the district road by </a:t>
            </a:r>
            <a:r>
              <a:rPr lang="lt-LT" dirty="0">
                <a:solidFill>
                  <a:schemeClr val="tx1"/>
                </a:solidFill>
                <a:latin typeface="Myriad Pro"/>
              </a:rPr>
              <a:t>1</a:t>
            </a:r>
            <a:r>
              <a:rPr lang="en-US" dirty="0">
                <a:solidFill>
                  <a:schemeClr val="tx1"/>
                </a:solidFill>
                <a:latin typeface="Myriad Pro"/>
              </a:rPr>
              <a:t>.</a:t>
            </a:r>
            <a:r>
              <a:rPr lang="lt-LT" dirty="0">
                <a:solidFill>
                  <a:schemeClr val="tx1"/>
                </a:solidFill>
                <a:latin typeface="Myriad Pro"/>
              </a:rPr>
              <a:t>75</a:t>
            </a:r>
            <a:r>
              <a:rPr lang="en-US" dirty="0">
                <a:solidFill>
                  <a:schemeClr val="tx1"/>
                </a:solidFill>
                <a:latin typeface="Myriad Pro"/>
              </a:rPr>
              <a:t> m wide dividing</a:t>
            </a:r>
            <a:r>
              <a:rPr lang="lt-LT" dirty="0">
                <a:solidFill>
                  <a:schemeClr val="tx1"/>
                </a:solidFill>
                <a:latin typeface="Myriad Pro"/>
              </a:rPr>
              <a:t> </a:t>
            </a:r>
            <a:r>
              <a:rPr lang="en-US" dirty="0">
                <a:solidFill>
                  <a:schemeClr val="tx1"/>
                </a:solidFill>
                <a:latin typeface="Myriad Pro"/>
              </a:rPr>
              <a:t>strip</a:t>
            </a:r>
            <a:r>
              <a:rPr lang="lt-LT" dirty="0">
                <a:solidFill>
                  <a:schemeClr val="tx1"/>
                </a:solidFill>
                <a:latin typeface="Myriad Pro"/>
              </a:rPr>
              <a:t> </a:t>
            </a:r>
            <a:r>
              <a:rPr lang="en-US" dirty="0">
                <a:solidFill>
                  <a:schemeClr val="tx1"/>
                </a:solidFill>
                <a:latin typeface="Myriad Pro"/>
              </a:rPr>
              <a:t>and</a:t>
            </a:r>
            <a:r>
              <a:rPr lang="lt-LT" dirty="0">
                <a:solidFill>
                  <a:schemeClr val="tx1"/>
                </a:solidFill>
                <a:latin typeface="Myriad Pro"/>
              </a:rPr>
              <a:t> </a:t>
            </a:r>
            <a:r>
              <a:rPr lang="en-US" dirty="0">
                <a:solidFill>
                  <a:schemeClr val="tx1"/>
                </a:solidFill>
                <a:latin typeface="Myriad Pro"/>
              </a:rPr>
              <a:t>protective barriers.</a:t>
            </a:r>
          </a:p>
          <a:p>
            <a:endParaRPr lang="lv-LV" dirty="0"/>
          </a:p>
        </p:txBody>
      </p:sp>
      <p:pic>
        <p:nvPicPr>
          <p:cNvPr id="4" name="Imagen 4" descr="Mapa&#10;&#10;Descripción generada automáticamente">
            <a:extLst>
              <a:ext uri="{FF2B5EF4-FFF2-40B4-BE49-F238E27FC236}">
                <a16:creationId xmlns:a16="http://schemas.microsoft.com/office/drawing/2014/main" id="{D2619FFF-BBBA-4D74-878F-58091F1C68AF}"/>
              </a:ext>
            </a:extLst>
          </p:cNvPr>
          <p:cNvPicPr>
            <a:picLocks noChangeAspect="1"/>
          </p:cNvPicPr>
          <p:nvPr/>
        </p:nvPicPr>
        <p:blipFill>
          <a:blip r:embed="rId2"/>
          <a:stretch>
            <a:fillRect/>
          </a:stretch>
        </p:blipFill>
        <p:spPr>
          <a:xfrm>
            <a:off x="754102" y="1476043"/>
            <a:ext cx="3948925" cy="3250779"/>
          </a:xfrm>
          <a:prstGeom prst="rect">
            <a:avLst/>
          </a:prstGeom>
        </p:spPr>
      </p:pic>
    </p:spTree>
    <p:extLst>
      <p:ext uri="{BB962C8B-B14F-4D97-AF65-F5344CB8AC3E}">
        <p14:creationId xmlns:p14="http://schemas.microsoft.com/office/powerpoint/2010/main" val="49241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2801454" y="579108"/>
            <a:ext cx="5244662" cy="569913"/>
          </a:xfrm>
        </p:spPr>
        <p:txBody>
          <a:bodyPr/>
          <a:lstStyle/>
          <a:p>
            <a:r>
              <a:rPr lang="es-ES" sz="2000"/>
              <a:t>ROAD 1504 PLAN </a:t>
            </a:r>
          </a:p>
          <a:p>
            <a:r>
              <a:rPr lang="es-ES" sz="2000"/>
              <a:t>AND CROSS SECTION</a:t>
            </a:r>
            <a:endParaRPr lang="lv-LV" sz="2000"/>
          </a:p>
          <a:p>
            <a:endParaRPr lang="es-ES" sz="2000"/>
          </a:p>
        </p:txBody>
      </p:sp>
      <p:sp>
        <p:nvSpPr>
          <p:cNvPr id="10" name="CuadroTexto 9">
            <a:extLst>
              <a:ext uri="{FF2B5EF4-FFF2-40B4-BE49-F238E27FC236}">
                <a16:creationId xmlns:a16="http://schemas.microsoft.com/office/drawing/2014/main" id="{809D09F2-95AF-4633-9D22-32E8232C3BFD}"/>
              </a:ext>
            </a:extLst>
          </p:cNvPr>
          <p:cNvSpPr txBox="1"/>
          <p:nvPr/>
        </p:nvSpPr>
        <p:spPr>
          <a:xfrm>
            <a:off x="7380961" y="3629134"/>
            <a:ext cx="1471714" cy="246221"/>
          </a:xfrm>
          <a:prstGeom prst="rect">
            <a:avLst/>
          </a:prstGeom>
          <a:solidFill>
            <a:srgbClr val="FFFFCC"/>
          </a:solidFill>
        </p:spPr>
        <p:txBody>
          <a:bodyPr wrap="square" rtlCol="0">
            <a:spAutoFit/>
          </a:bodyPr>
          <a:lstStyle/>
          <a:p>
            <a:r>
              <a:rPr lang="es-ES" sz="1000"/>
              <a:t>RAILWAY VIADUCT PLAN</a:t>
            </a:r>
          </a:p>
        </p:txBody>
      </p:sp>
      <p:pic>
        <p:nvPicPr>
          <p:cNvPr id="4" name="Imagen 4" descr="Diagrama, Esquemático&#10;&#10;Descripción generada automáticamente">
            <a:extLst>
              <a:ext uri="{FF2B5EF4-FFF2-40B4-BE49-F238E27FC236}">
                <a16:creationId xmlns:a16="http://schemas.microsoft.com/office/drawing/2014/main" id="{A217C896-BF61-4669-89AF-DE7B3FEE1CA5}"/>
              </a:ext>
            </a:extLst>
          </p:cNvPr>
          <p:cNvPicPr>
            <a:picLocks noChangeAspect="1"/>
          </p:cNvPicPr>
          <p:nvPr/>
        </p:nvPicPr>
        <p:blipFill rotWithShape="1">
          <a:blip r:embed="rId2"/>
          <a:srcRect l="21555" r="-222" b="513"/>
          <a:stretch/>
        </p:blipFill>
        <p:spPr>
          <a:xfrm>
            <a:off x="328941" y="1930145"/>
            <a:ext cx="4943208" cy="2698043"/>
          </a:xfrm>
          <a:prstGeom prst="rect">
            <a:avLst/>
          </a:prstGeom>
        </p:spPr>
      </p:pic>
      <p:sp>
        <p:nvSpPr>
          <p:cNvPr id="13" name="CuadroTexto 12">
            <a:extLst>
              <a:ext uri="{FF2B5EF4-FFF2-40B4-BE49-F238E27FC236}">
                <a16:creationId xmlns:a16="http://schemas.microsoft.com/office/drawing/2014/main" id="{4230BBD3-BE11-48BF-A23E-D11339F8D5DE}"/>
              </a:ext>
            </a:extLst>
          </p:cNvPr>
          <p:cNvSpPr txBox="1"/>
          <p:nvPr/>
        </p:nvSpPr>
        <p:spPr>
          <a:xfrm>
            <a:off x="248792" y="3001103"/>
            <a:ext cx="889406" cy="246221"/>
          </a:xfrm>
          <a:prstGeom prst="rect">
            <a:avLst/>
          </a:prstGeom>
          <a:solidFill>
            <a:srgbClr val="FFFFCC"/>
          </a:solidFill>
        </p:spPr>
        <p:txBody>
          <a:bodyPr wrap="square" rtlCol="0">
            <a:spAutoFit/>
          </a:bodyPr>
          <a:lstStyle/>
          <a:p>
            <a:r>
              <a:rPr lang="es-ES" sz="1000"/>
              <a:t>ROAD PLAN</a:t>
            </a:r>
          </a:p>
        </p:txBody>
      </p:sp>
      <p:pic>
        <p:nvPicPr>
          <p:cNvPr id="9" name="Imagen 4" descr="Diagrama, Esquemático&#10;&#10;Descripción generada automáticamente">
            <a:extLst>
              <a:ext uri="{FF2B5EF4-FFF2-40B4-BE49-F238E27FC236}">
                <a16:creationId xmlns:a16="http://schemas.microsoft.com/office/drawing/2014/main" id="{7EE77183-6942-41C4-B185-27AE63B745ED}"/>
              </a:ext>
            </a:extLst>
          </p:cNvPr>
          <p:cNvPicPr>
            <a:picLocks noChangeAspect="1"/>
          </p:cNvPicPr>
          <p:nvPr/>
        </p:nvPicPr>
        <p:blipFill rotWithShape="1">
          <a:blip r:embed="rId2"/>
          <a:srcRect r="87236" b="65128"/>
          <a:stretch/>
        </p:blipFill>
        <p:spPr>
          <a:xfrm>
            <a:off x="210478" y="1651364"/>
            <a:ext cx="802028" cy="945710"/>
          </a:xfrm>
          <a:prstGeom prst="rect">
            <a:avLst/>
          </a:prstGeom>
        </p:spPr>
      </p:pic>
      <p:pic>
        <p:nvPicPr>
          <p:cNvPr id="3" name="Imagen 3" descr="Diagrama&#10;&#10;Descripción generada automáticamente">
            <a:extLst>
              <a:ext uri="{FF2B5EF4-FFF2-40B4-BE49-F238E27FC236}">
                <a16:creationId xmlns:a16="http://schemas.microsoft.com/office/drawing/2014/main" id="{F0182E41-0621-4160-AC58-4DCC25FA766E}"/>
              </a:ext>
            </a:extLst>
          </p:cNvPr>
          <p:cNvPicPr>
            <a:picLocks noChangeAspect="1"/>
          </p:cNvPicPr>
          <p:nvPr/>
        </p:nvPicPr>
        <p:blipFill>
          <a:blip r:embed="rId3"/>
          <a:stretch>
            <a:fillRect/>
          </a:stretch>
        </p:blipFill>
        <p:spPr>
          <a:xfrm>
            <a:off x="5242469" y="1617641"/>
            <a:ext cx="3607418" cy="2012763"/>
          </a:xfrm>
          <a:prstGeom prst="rect">
            <a:avLst/>
          </a:prstGeom>
        </p:spPr>
      </p:pic>
    </p:spTree>
    <p:extLst>
      <p:ext uri="{BB962C8B-B14F-4D97-AF65-F5344CB8AC3E}">
        <p14:creationId xmlns:p14="http://schemas.microsoft.com/office/powerpoint/2010/main" val="290080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Diagrama, Dibujo de ingeniería&#10;&#10;Descripción generada automáticamente">
            <a:extLst>
              <a:ext uri="{FF2B5EF4-FFF2-40B4-BE49-F238E27FC236}">
                <a16:creationId xmlns:a16="http://schemas.microsoft.com/office/drawing/2014/main" id="{87BE889F-9A96-43A7-85FD-D524F5E3E104}"/>
              </a:ext>
            </a:extLst>
          </p:cNvPr>
          <p:cNvPicPr>
            <a:picLocks noChangeAspect="1"/>
          </p:cNvPicPr>
          <p:nvPr/>
        </p:nvPicPr>
        <p:blipFill>
          <a:blip r:embed="rId2"/>
          <a:stretch>
            <a:fillRect/>
          </a:stretch>
        </p:blipFill>
        <p:spPr>
          <a:xfrm>
            <a:off x="788949" y="1255617"/>
            <a:ext cx="7370955" cy="2130459"/>
          </a:xfrm>
          <a:prstGeom prst="rect">
            <a:avLst/>
          </a:prstGeom>
        </p:spPr>
      </p:pic>
      <p:pic>
        <p:nvPicPr>
          <p:cNvPr id="5" name="Imagen 4" descr="Diagrama, Dibujo de ingeniería&#10;&#10;Descripción generada automáticamente">
            <a:extLst>
              <a:ext uri="{FF2B5EF4-FFF2-40B4-BE49-F238E27FC236}">
                <a16:creationId xmlns:a16="http://schemas.microsoft.com/office/drawing/2014/main" id="{CB19D008-5A9B-4D21-BA0D-B65C0ECAACBE}"/>
              </a:ext>
            </a:extLst>
          </p:cNvPr>
          <p:cNvPicPr>
            <a:picLocks noChangeAspect="1"/>
          </p:cNvPicPr>
          <p:nvPr/>
        </p:nvPicPr>
        <p:blipFill>
          <a:blip r:embed="rId3"/>
          <a:stretch>
            <a:fillRect/>
          </a:stretch>
        </p:blipFill>
        <p:spPr>
          <a:xfrm>
            <a:off x="788949" y="3267578"/>
            <a:ext cx="5740090" cy="1660990"/>
          </a:xfrm>
          <a:prstGeom prst="rect">
            <a:avLst/>
          </a:prstGeom>
        </p:spPr>
      </p:pic>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4472859" y="388388"/>
            <a:ext cx="3714063" cy="569913"/>
          </a:xfrm>
        </p:spPr>
        <p:txBody>
          <a:bodyPr/>
          <a:lstStyle/>
          <a:p>
            <a:pPr algn="l"/>
            <a:r>
              <a:rPr lang="es-ES" sz="2000"/>
              <a:t>ROAD 1504 CROSS SECTION UNDER RAILWAY VIADUCT</a:t>
            </a:r>
            <a:endParaRPr lang="lv-LV" sz="2000"/>
          </a:p>
          <a:p>
            <a:endParaRPr lang="es-ES" sz="2000"/>
          </a:p>
        </p:txBody>
      </p:sp>
      <p:sp>
        <p:nvSpPr>
          <p:cNvPr id="14" name="CuadroTexto 13">
            <a:extLst>
              <a:ext uri="{FF2B5EF4-FFF2-40B4-BE49-F238E27FC236}">
                <a16:creationId xmlns:a16="http://schemas.microsoft.com/office/drawing/2014/main" id="{635573EF-C1BC-43D0-9893-21999712783A}"/>
              </a:ext>
            </a:extLst>
          </p:cNvPr>
          <p:cNvSpPr txBox="1"/>
          <p:nvPr/>
        </p:nvSpPr>
        <p:spPr>
          <a:xfrm>
            <a:off x="5515915" y="4528990"/>
            <a:ext cx="1675538" cy="400110"/>
          </a:xfrm>
          <a:prstGeom prst="rect">
            <a:avLst/>
          </a:prstGeom>
          <a:solidFill>
            <a:srgbClr val="FFFFCC"/>
          </a:solidFill>
        </p:spPr>
        <p:txBody>
          <a:bodyPr wrap="square" rtlCol="0">
            <a:spAutoFit/>
          </a:bodyPr>
          <a:lstStyle/>
          <a:p>
            <a:r>
              <a:rPr lang="es-ES" sz="1000"/>
              <a:t>ROAD CROSS SECTION UNDER RAILWAY VIADUCT</a:t>
            </a:r>
          </a:p>
        </p:txBody>
      </p:sp>
      <p:sp>
        <p:nvSpPr>
          <p:cNvPr id="10" name="CuadroTexto 9">
            <a:extLst>
              <a:ext uri="{FF2B5EF4-FFF2-40B4-BE49-F238E27FC236}">
                <a16:creationId xmlns:a16="http://schemas.microsoft.com/office/drawing/2014/main" id="{C4B229B1-D48F-490F-98E3-39B646C4DD62}"/>
              </a:ext>
            </a:extLst>
          </p:cNvPr>
          <p:cNvSpPr txBox="1"/>
          <p:nvPr/>
        </p:nvSpPr>
        <p:spPr>
          <a:xfrm>
            <a:off x="7311906" y="3408091"/>
            <a:ext cx="877272" cy="246221"/>
          </a:xfrm>
          <a:prstGeom prst="rect">
            <a:avLst/>
          </a:prstGeom>
          <a:solidFill>
            <a:srgbClr val="FFFFCC"/>
          </a:solidFill>
        </p:spPr>
        <p:txBody>
          <a:bodyPr wrap="square" lIns="91440" tIns="45720" rIns="91440" bIns="45720" rtlCol="0" anchor="t">
            <a:spAutoFit/>
          </a:bodyPr>
          <a:lstStyle/>
          <a:p>
            <a:r>
              <a:rPr lang="es-ES" sz="1000"/>
              <a:t>ELEVATION</a:t>
            </a:r>
          </a:p>
        </p:txBody>
      </p:sp>
    </p:spTree>
    <p:extLst>
      <p:ext uri="{BB962C8B-B14F-4D97-AF65-F5344CB8AC3E}">
        <p14:creationId xmlns:p14="http://schemas.microsoft.com/office/powerpoint/2010/main" val="162125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es-ES" sz="2000"/>
              <a:t>ROAD 1504 -VISUALIZATION</a:t>
            </a:r>
            <a:endParaRPr lang="lv-LV" sz="2000"/>
          </a:p>
          <a:p>
            <a:endParaRPr lang="es-ES" sz="2000"/>
          </a:p>
        </p:txBody>
      </p:sp>
      <p:pic>
        <p:nvPicPr>
          <p:cNvPr id="4" name="Imagen 4" descr="Pantalla de un jardín&#10;&#10;Descripción generada automáticamente">
            <a:extLst>
              <a:ext uri="{FF2B5EF4-FFF2-40B4-BE49-F238E27FC236}">
                <a16:creationId xmlns:a16="http://schemas.microsoft.com/office/drawing/2014/main" id="{BF6C167E-715F-466C-803F-76868080AA9E}"/>
              </a:ext>
            </a:extLst>
          </p:cNvPr>
          <p:cNvPicPr>
            <a:picLocks noChangeAspect="1"/>
          </p:cNvPicPr>
          <p:nvPr/>
        </p:nvPicPr>
        <p:blipFill>
          <a:blip r:embed="rId2"/>
          <a:stretch>
            <a:fillRect/>
          </a:stretch>
        </p:blipFill>
        <p:spPr>
          <a:xfrm>
            <a:off x="944923" y="1323125"/>
            <a:ext cx="7256750" cy="3737665"/>
          </a:xfrm>
          <a:prstGeom prst="rect">
            <a:avLst/>
          </a:prstGeom>
        </p:spPr>
      </p:pic>
    </p:spTree>
    <p:extLst>
      <p:ext uri="{BB962C8B-B14F-4D97-AF65-F5344CB8AC3E}">
        <p14:creationId xmlns:p14="http://schemas.microsoft.com/office/powerpoint/2010/main" val="3792538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193676" y="369779"/>
            <a:ext cx="5666545" cy="569913"/>
          </a:xfrm>
        </p:spPr>
        <p:txBody>
          <a:bodyPr/>
          <a:lstStyle/>
          <a:p>
            <a:r>
              <a:rPr lang="es-ES" sz="2000">
                <a:latin typeface="Myriad Pro Semibold"/>
              </a:rPr>
              <a:t>RAILWAY-VESA &amp; SESUVA RIVERS CROSSING</a:t>
            </a:r>
          </a:p>
          <a:p>
            <a:r>
              <a:rPr lang="es-ES" sz="2000">
                <a:latin typeface="Myriad Pro Semibold"/>
              </a:rPr>
              <a:t>LOCATION PLAN</a:t>
            </a:r>
            <a:endParaRPr lang="es-ES" sz="2000"/>
          </a:p>
        </p:txBody>
      </p:sp>
      <p:sp>
        <p:nvSpPr>
          <p:cNvPr id="5" name="Text Placeholder 1">
            <a:extLst>
              <a:ext uri="{FF2B5EF4-FFF2-40B4-BE49-F238E27FC236}">
                <a16:creationId xmlns:a16="http://schemas.microsoft.com/office/drawing/2014/main" id="{E1F91C08-5602-46DE-8FD2-765CEAF97FF6}"/>
              </a:ext>
            </a:extLst>
          </p:cNvPr>
          <p:cNvSpPr txBox="1">
            <a:spLocks/>
          </p:cNvSpPr>
          <p:nvPr/>
        </p:nvSpPr>
        <p:spPr>
          <a:xfrm>
            <a:off x="5180012" y="1618492"/>
            <a:ext cx="3544888"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The railway line intersects with Vesa &amp; </a:t>
            </a:r>
            <a:r>
              <a:rPr lang="en-US" dirty="0" err="1">
                <a:solidFill>
                  <a:schemeClr val="tx1"/>
                </a:solidFill>
                <a:latin typeface="Myriad Pro"/>
              </a:rPr>
              <a:t>Sesuva</a:t>
            </a:r>
            <a:r>
              <a:rPr lang="en-US" dirty="0">
                <a:solidFill>
                  <a:schemeClr val="tx1"/>
                </a:solidFill>
                <a:latin typeface="Myriad Pro"/>
              </a:rPr>
              <a:t> rivers watercourse, the section belongs to Jonava district municipality. </a:t>
            </a:r>
            <a:endParaRPr lang="en-US" dirty="0">
              <a:solidFill>
                <a:schemeClr val="tx1"/>
              </a:solidFill>
            </a:endParaRP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a railway viaduct over the rivers path from 9,613 km to 10,93 km, with a total length of 582 m.</a:t>
            </a:r>
          </a:p>
          <a:p>
            <a:pPr marL="171450" indent="-171450">
              <a:buFont typeface="Wingdings" panose="05000000000000000000" pitchFamily="2" charset="2"/>
              <a:buChar char="q"/>
            </a:pPr>
            <a:endParaRPr lang="en-US">
              <a:solidFill>
                <a:srgbClr val="FF0000"/>
              </a:solidFill>
            </a:endParaRPr>
          </a:p>
          <a:p>
            <a:endParaRPr lang="en-US" dirty="0">
              <a:solidFill>
                <a:srgbClr val="FF0000"/>
              </a:solidFill>
              <a:latin typeface="Myriad Pro"/>
            </a:endParaRPr>
          </a:p>
          <a:p>
            <a:endParaRPr lang="lv-LV"/>
          </a:p>
        </p:txBody>
      </p:sp>
      <p:pic>
        <p:nvPicPr>
          <p:cNvPr id="6" name="Imagen 5">
            <a:extLst>
              <a:ext uri="{FF2B5EF4-FFF2-40B4-BE49-F238E27FC236}">
                <a16:creationId xmlns:a16="http://schemas.microsoft.com/office/drawing/2014/main" id="{5951C4FE-AB54-4AC6-9672-2E7D69A0B394}"/>
              </a:ext>
            </a:extLst>
          </p:cNvPr>
          <p:cNvPicPr>
            <a:picLocks noChangeAspect="1"/>
          </p:cNvPicPr>
          <p:nvPr/>
        </p:nvPicPr>
        <p:blipFill>
          <a:blip r:embed="rId2"/>
          <a:stretch>
            <a:fillRect/>
          </a:stretch>
        </p:blipFill>
        <p:spPr>
          <a:xfrm>
            <a:off x="591671" y="1475617"/>
            <a:ext cx="4075524" cy="3150320"/>
          </a:xfrm>
          <a:prstGeom prst="rect">
            <a:avLst/>
          </a:prstGeom>
        </p:spPr>
      </p:pic>
    </p:spTree>
    <p:extLst>
      <p:ext uri="{BB962C8B-B14F-4D97-AF65-F5344CB8AC3E}">
        <p14:creationId xmlns:p14="http://schemas.microsoft.com/office/powerpoint/2010/main" val="3491420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es-ES" sz="2000">
                <a:latin typeface="Myriad Pro Semibold"/>
              </a:rPr>
              <a:t>VESA &amp; SESUVA RIVERS</a:t>
            </a:r>
          </a:p>
          <a:p>
            <a:r>
              <a:rPr lang="es-ES" sz="2000">
                <a:latin typeface="Myriad Pro Semibold"/>
              </a:rPr>
              <a:t>RAILWAY VIADUCT</a:t>
            </a:r>
          </a:p>
        </p:txBody>
      </p:sp>
      <p:pic>
        <p:nvPicPr>
          <p:cNvPr id="4" name="Imagen 3">
            <a:extLst>
              <a:ext uri="{FF2B5EF4-FFF2-40B4-BE49-F238E27FC236}">
                <a16:creationId xmlns:a16="http://schemas.microsoft.com/office/drawing/2014/main" id="{E3771461-5184-42FB-B71F-3CB07141090E}"/>
              </a:ext>
            </a:extLst>
          </p:cNvPr>
          <p:cNvPicPr>
            <a:picLocks noChangeAspect="1"/>
          </p:cNvPicPr>
          <p:nvPr/>
        </p:nvPicPr>
        <p:blipFill>
          <a:blip r:embed="rId2"/>
          <a:stretch>
            <a:fillRect/>
          </a:stretch>
        </p:blipFill>
        <p:spPr>
          <a:xfrm>
            <a:off x="0" y="1597479"/>
            <a:ext cx="9144000" cy="1410660"/>
          </a:xfrm>
          <a:prstGeom prst="rect">
            <a:avLst/>
          </a:prstGeom>
        </p:spPr>
      </p:pic>
      <p:pic>
        <p:nvPicPr>
          <p:cNvPr id="7" name="Imagen 6">
            <a:extLst>
              <a:ext uri="{FF2B5EF4-FFF2-40B4-BE49-F238E27FC236}">
                <a16:creationId xmlns:a16="http://schemas.microsoft.com/office/drawing/2014/main" id="{44B7E067-5173-40EA-B945-C83DD39E7543}"/>
              </a:ext>
            </a:extLst>
          </p:cNvPr>
          <p:cNvPicPr>
            <a:picLocks noChangeAspect="1"/>
          </p:cNvPicPr>
          <p:nvPr/>
        </p:nvPicPr>
        <p:blipFill>
          <a:blip r:embed="rId3"/>
          <a:stretch>
            <a:fillRect/>
          </a:stretch>
        </p:blipFill>
        <p:spPr>
          <a:xfrm>
            <a:off x="0" y="3251611"/>
            <a:ext cx="9144000" cy="1396923"/>
          </a:xfrm>
          <a:prstGeom prst="rect">
            <a:avLst/>
          </a:prstGeom>
        </p:spPr>
      </p:pic>
      <p:sp>
        <p:nvSpPr>
          <p:cNvPr id="9" name="CuadroTexto 8">
            <a:extLst>
              <a:ext uri="{FF2B5EF4-FFF2-40B4-BE49-F238E27FC236}">
                <a16:creationId xmlns:a16="http://schemas.microsoft.com/office/drawing/2014/main" id="{8B0D9DA0-93FB-4EE4-82AD-236A11D5829D}"/>
              </a:ext>
            </a:extLst>
          </p:cNvPr>
          <p:cNvSpPr txBox="1"/>
          <p:nvPr/>
        </p:nvSpPr>
        <p:spPr>
          <a:xfrm>
            <a:off x="211715" y="1351258"/>
            <a:ext cx="877272" cy="246221"/>
          </a:xfrm>
          <a:prstGeom prst="rect">
            <a:avLst/>
          </a:prstGeom>
          <a:solidFill>
            <a:srgbClr val="FFFFCC"/>
          </a:solidFill>
        </p:spPr>
        <p:txBody>
          <a:bodyPr wrap="square" lIns="91440" tIns="45720" rIns="91440" bIns="45720" rtlCol="0" anchor="t">
            <a:spAutoFit/>
          </a:bodyPr>
          <a:lstStyle/>
          <a:p>
            <a:r>
              <a:rPr lang="es-ES" sz="1000"/>
              <a:t>ELEVATION</a:t>
            </a:r>
          </a:p>
        </p:txBody>
      </p:sp>
      <p:sp>
        <p:nvSpPr>
          <p:cNvPr id="10" name="CuadroTexto 9">
            <a:extLst>
              <a:ext uri="{FF2B5EF4-FFF2-40B4-BE49-F238E27FC236}">
                <a16:creationId xmlns:a16="http://schemas.microsoft.com/office/drawing/2014/main" id="{78A1B7CA-1AF2-4F43-AAB8-6CF4A2C0D1BD}"/>
              </a:ext>
            </a:extLst>
          </p:cNvPr>
          <p:cNvSpPr txBox="1"/>
          <p:nvPr/>
        </p:nvSpPr>
        <p:spPr>
          <a:xfrm>
            <a:off x="211714" y="2981786"/>
            <a:ext cx="1018691" cy="246221"/>
          </a:xfrm>
          <a:prstGeom prst="rect">
            <a:avLst/>
          </a:prstGeom>
          <a:solidFill>
            <a:srgbClr val="FFFFCC"/>
          </a:solidFill>
        </p:spPr>
        <p:txBody>
          <a:bodyPr wrap="square" lIns="91440" tIns="45720" rIns="91440" bIns="45720" rtlCol="0" anchor="t">
            <a:spAutoFit/>
          </a:bodyPr>
          <a:lstStyle/>
          <a:p>
            <a:r>
              <a:rPr lang="es-ES" sz="1000"/>
              <a:t>RAILWAY PLAN</a:t>
            </a:r>
          </a:p>
        </p:txBody>
      </p:sp>
    </p:spTree>
    <p:extLst>
      <p:ext uri="{BB962C8B-B14F-4D97-AF65-F5344CB8AC3E}">
        <p14:creationId xmlns:p14="http://schemas.microsoft.com/office/powerpoint/2010/main" val="69574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es-ES" sz="2000"/>
              <a:t>RAILWAY BRIDGE-VISUALIZATION</a:t>
            </a:r>
            <a:endParaRPr lang="lv-LV" sz="2000"/>
          </a:p>
          <a:p>
            <a:endParaRPr lang="es-ES" sz="2000"/>
          </a:p>
        </p:txBody>
      </p:sp>
      <p:pic>
        <p:nvPicPr>
          <p:cNvPr id="2" name="Imagen 2">
            <a:extLst>
              <a:ext uri="{FF2B5EF4-FFF2-40B4-BE49-F238E27FC236}">
                <a16:creationId xmlns:a16="http://schemas.microsoft.com/office/drawing/2014/main" id="{D13F8F12-5CD0-4396-8A99-031850AC218B}"/>
              </a:ext>
            </a:extLst>
          </p:cNvPr>
          <p:cNvPicPr>
            <a:picLocks noChangeAspect="1"/>
          </p:cNvPicPr>
          <p:nvPr/>
        </p:nvPicPr>
        <p:blipFill>
          <a:blip r:embed="rId2"/>
          <a:stretch>
            <a:fillRect/>
          </a:stretch>
        </p:blipFill>
        <p:spPr>
          <a:xfrm>
            <a:off x="870239" y="1336147"/>
            <a:ext cx="7406117" cy="3757081"/>
          </a:xfrm>
          <a:prstGeom prst="rect">
            <a:avLst/>
          </a:prstGeom>
        </p:spPr>
      </p:pic>
    </p:spTree>
    <p:extLst>
      <p:ext uri="{BB962C8B-B14F-4D97-AF65-F5344CB8AC3E}">
        <p14:creationId xmlns:p14="http://schemas.microsoft.com/office/powerpoint/2010/main" val="55408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a:latin typeface="Myriad Pro Semibold"/>
              </a:rPr>
              <a:t>RAILWAY-LOCAL ROAD CROSSING</a:t>
            </a:r>
          </a:p>
          <a:p>
            <a:r>
              <a:rPr lang="es-ES" sz="2000">
                <a:latin typeface="Myriad Pro Semibold"/>
              </a:rPr>
              <a:t>LOCATION PLAN</a:t>
            </a:r>
            <a:endParaRPr lang="es-ES" sz="2000"/>
          </a:p>
        </p:txBody>
      </p:sp>
      <p:sp>
        <p:nvSpPr>
          <p:cNvPr id="5" name="Text Placeholder 1">
            <a:extLst>
              <a:ext uri="{FF2B5EF4-FFF2-40B4-BE49-F238E27FC236}">
                <a16:creationId xmlns:a16="http://schemas.microsoft.com/office/drawing/2014/main" id="{E367DB4A-26B0-4465-9D5B-31E638B64117}"/>
              </a:ext>
            </a:extLst>
          </p:cNvPr>
          <p:cNvSpPr txBox="1">
            <a:spLocks/>
          </p:cNvSpPr>
          <p:nvPr/>
        </p:nvSpPr>
        <p:spPr>
          <a:xfrm>
            <a:off x="5161429" y="1475617"/>
            <a:ext cx="3542002"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The railway line intersects with local road</a:t>
            </a:r>
            <a:r>
              <a:rPr lang="lt-LT" dirty="0">
                <a:solidFill>
                  <a:schemeClr val="tx1"/>
                </a:solidFill>
              </a:rPr>
              <a:t> Kalnėnai-</a:t>
            </a:r>
            <a:r>
              <a:rPr lang="lt-LT" dirty="0" err="1">
                <a:solidFill>
                  <a:schemeClr val="tx1"/>
                </a:solidFill>
              </a:rPr>
              <a:t>Mikainiai</a:t>
            </a:r>
            <a:r>
              <a:rPr lang="lt-LT" dirty="0">
                <a:solidFill>
                  <a:schemeClr val="tx1"/>
                </a:solidFill>
              </a:rPr>
              <a:t>-</a:t>
            </a:r>
            <a:r>
              <a:rPr lang="lt-LT" dirty="0" err="1">
                <a:solidFill>
                  <a:schemeClr val="tx1"/>
                </a:solidFill>
              </a:rPr>
              <a:t>Turžėnai</a:t>
            </a:r>
            <a:r>
              <a:rPr lang="lt-LT" dirty="0">
                <a:solidFill>
                  <a:schemeClr val="tx1"/>
                </a:solidFill>
              </a:rPr>
              <a:t> (UZ087) at 11,632 km, </a:t>
            </a:r>
            <a:r>
              <a:rPr lang="en-US" dirty="0">
                <a:solidFill>
                  <a:schemeClr val="tx1"/>
                </a:solidFill>
                <a:latin typeface="Myriad Pro"/>
              </a:rPr>
              <a:t>the section belongs</a:t>
            </a:r>
            <a:r>
              <a:rPr lang="lt-LT" dirty="0">
                <a:solidFill>
                  <a:schemeClr val="tx1"/>
                </a:solidFill>
              </a:rPr>
              <a:t> </a:t>
            </a:r>
            <a:r>
              <a:rPr lang="en-US" dirty="0">
                <a:solidFill>
                  <a:schemeClr val="tx1"/>
                </a:solidFill>
                <a:latin typeface="Myriad Pro"/>
              </a:rPr>
              <a:t>belongs to Jonava district municipality. </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a railway viaduct at the intersection between railway and road.</a:t>
            </a:r>
          </a:p>
          <a:p>
            <a:pPr marL="171450" indent="-171450">
              <a:buFont typeface="Wingdings" panose="05000000000000000000" pitchFamily="2" charset="2"/>
              <a:buChar char="q"/>
            </a:pPr>
            <a:endParaRPr lang="lt-LT"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connecting roads on both sides of the railway line to ensure the accessibility of private land plots.</a:t>
            </a:r>
          </a:p>
          <a:p>
            <a:pPr marL="171450" indent="-171450">
              <a:buFont typeface="Wingdings" panose="05000000000000000000" pitchFamily="2" charset="2"/>
              <a:buChar char="q"/>
            </a:pPr>
            <a:endParaRPr lang="en-US" dirty="0">
              <a:solidFill>
                <a:schemeClr val="tx1"/>
              </a:solidFill>
            </a:endParaRPr>
          </a:p>
          <a:p>
            <a:pPr marL="171450" indent="-171450">
              <a:buFont typeface="Wingdings" panose="05000000000000000000" pitchFamily="2" charset="2"/>
              <a:buChar char="q"/>
            </a:pPr>
            <a:r>
              <a:rPr lang="en-US" dirty="0">
                <a:solidFill>
                  <a:schemeClr val="tx1"/>
                </a:solidFill>
                <a:latin typeface="Myriad Pro"/>
              </a:rPr>
              <a:t>It is planned to install a</a:t>
            </a:r>
            <a:r>
              <a:rPr lang="lt-LT" dirty="0">
                <a:solidFill>
                  <a:schemeClr val="tx1"/>
                </a:solidFill>
                <a:latin typeface="Myriad Pro"/>
              </a:rPr>
              <a:t> 6.00 m</a:t>
            </a:r>
            <a:r>
              <a:rPr lang="en-US" dirty="0">
                <a:solidFill>
                  <a:schemeClr val="tx1"/>
                </a:solidFill>
                <a:latin typeface="Myriad Pro"/>
              </a:rPr>
              <a:t> width asphalt pavement</a:t>
            </a:r>
            <a:r>
              <a:rPr lang="lt-LT" dirty="0">
                <a:solidFill>
                  <a:schemeClr val="tx1"/>
                </a:solidFill>
                <a:latin typeface="Myriad Pro"/>
              </a:rPr>
              <a:t> </a:t>
            </a:r>
            <a:r>
              <a:rPr lang="en-US" dirty="0">
                <a:solidFill>
                  <a:schemeClr val="tx1"/>
                </a:solidFill>
                <a:latin typeface="Myriad Pro"/>
              </a:rPr>
              <a:t>road under the railway</a:t>
            </a:r>
            <a:r>
              <a:rPr lang="lt-LT" dirty="0">
                <a:solidFill>
                  <a:schemeClr val="tx1"/>
                </a:solidFill>
                <a:latin typeface="Myriad Pro"/>
              </a:rPr>
              <a:t>.</a:t>
            </a:r>
          </a:p>
          <a:p>
            <a:endParaRPr lang="en-US" dirty="0">
              <a:solidFill>
                <a:schemeClr val="tx1"/>
              </a:solidFill>
              <a:latin typeface="Myriad Pro"/>
            </a:endParaRPr>
          </a:p>
          <a:p>
            <a:endParaRPr lang="lv-LV" dirty="0">
              <a:solidFill>
                <a:srgbClr val="595959"/>
              </a:solidFill>
            </a:endParaRPr>
          </a:p>
        </p:txBody>
      </p:sp>
      <p:pic>
        <p:nvPicPr>
          <p:cNvPr id="4" name="Imagen 3">
            <a:extLst>
              <a:ext uri="{FF2B5EF4-FFF2-40B4-BE49-F238E27FC236}">
                <a16:creationId xmlns:a16="http://schemas.microsoft.com/office/drawing/2014/main" id="{B060BE3B-5A1C-4F1A-94B9-8DBCC973F71D}"/>
              </a:ext>
            </a:extLst>
          </p:cNvPr>
          <p:cNvPicPr>
            <a:picLocks noChangeAspect="1"/>
          </p:cNvPicPr>
          <p:nvPr/>
        </p:nvPicPr>
        <p:blipFill>
          <a:blip r:embed="rId2"/>
          <a:stretch>
            <a:fillRect/>
          </a:stretch>
        </p:blipFill>
        <p:spPr>
          <a:xfrm>
            <a:off x="980267" y="1308100"/>
            <a:ext cx="3541055" cy="3549650"/>
          </a:xfrm>
          <a:prstGeom prst="rect">
            <a:avLst/>
          </a:prstGeom>
        </p:spPr>
      </p:pic>
    </p:spTree>
    <p:extLst>
      <p:ext uri="{BB962C8B-B14F-4D97-AF65-F5344CB8AC3E}">
        <p14:creationId xmlns:p14="http://schemas.microsoft.com/office/powerpoint/2010/main" val="214406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es-ES" sz="2000">
                <a:latin typeface="Myriad Pro Semibold"/>
              </a:rPr>
              <a:t>LOCAL ROAD-GRAVEL ROAD PLAN</a:t>
            </a:r>
          </a:p>
        </p:txBody>
      </p:sp>
      <p:sp>
        <p:nvSpPr>
          <p:cNvPr id="9" name="CuadroTexto 8">
            <a:extLst>
              <a:ext uri="{FF2B5EF4-FFF2-40B4-BE49-F238E27FC236}">
                <a16:creationId xmlns:a16="http://schemas.microsoft.com/office/drawing/2014/main" id="{8B0D9DA0-93FB-4EE4-82AD-236A11D5829D}"/>
              </a:ext>
            </a:extLst>
          </p:cNvPr>
          <p:cNvSpPr txBox="1"/>
          <p:nvPr/>
        </p:nvSpPr>
        <p:spPr>
          <a:xfrm>
            <a:off x="342269" y="1701803"/>
            <a:ext cx="877272" cy="246221"/>
          </a:xfrm>
          <a:prstGeom prst="rect">
            <a:avLst/>
          </a:prstGeom>
          <a:solidFill>
            <a:srgbClr val="FFFFCC"/>
          </a:solidFill>
        </p:spPr>
        <p:txBody>
          <a:bodyPr wrap="square" lIns="91440" tIns="45720" rIns="91440" bIns="45720" rtlCol="0" anchor="t">
            <a:spAutoFit/>
          </a:bodyPr>
          <a:lstStyle/>
          <a:p>
            <a:r>
              <a:rPr lang="es-ES" sz="1000"/>
              <a:t>ROAD PLAN</a:t>
            </a:r>
          </a:p>
        </p:txBody>
      </p:sp>
      <p:sp>
        <p:nvSpPr>
          <p:cNvPr id="10" name="CuadroTexto 9">
            <a:extLst>
              <a:ext uri="{FF2B5EF4-FFF2-40B4-BE49-F238E27FC236}">
                <a16:creationId xmlns:a16="http://schemas.microsoft.com/office/drawing/2014/main" id="{78A1B7CA-1AF2-4F43-AAB8-6CF4A2C0D1BD}"/>
              </a:ext>
            </a:extLst>
          </p:cNvPr>
          <p:cNvSpPr txBox="1"/>
          <p:nvPr/>
        </p:nvSpPr>
        <p:spPr>
          <a:xfrm>
            <a:off x="4242546" y="3778125"/>
            <a:ext cx="1509679" cy="246221"/>
          </a:xfrm>
          <a:prstGeom prst="rect">
            <a:avLst/>
          </a:prstGeom>
          <a:solidFill>
            <a:srgbClr val="FFFFCC"/>
          </a:solidFill>
        </p:spPr>
        <p:txBody>
          <a:bodyPr wrap="square" lIns="91440" tIns="45720" rIns="91440" bIns="45720" rtlCol="0" anchor="t">
            <a:spAutoFit/>
          </a:bodyPr>
          <a:lstStyle/>
          <a:p>
            <a:r>
              <a:rPr lang="es-ES" sz="1000"/>
              <a:t>RAILWAY VIADUCT PLAN</a:t>
            </a:r>
          </a:p>
        </p:txBody>
      </p:sp>
      <p:pic>
        <p:nvPicPr>
          <p:cNvPr id="3" name="Imagen 2">
            <a:extLst>
              <a:ext uri="{FF2B5EF4-FFF2-40B4-BE49-F238E27FC236}">
                <a16:creationId xmlns:a16="http://schemas.microsoft.com/office/drawing/2014/main" id="{2CFF3245-53EB-4AD6-AE77-F918B06BDAD1}"/>
              </a:ext>
            </a:extLst>
          </p:cNvPr>
          <p:cNvPicPr>
            <a:picLocks noChangeAspect="1"/>
          </p:cNvPicPr>
          <p:nvPr/>
        </p:nvPicPr>
        <p:blipFill>
          <a:blip r:embed="rId2"/>
          <a:stretch>
            <a:fillRect/>
          </a:stretch>
        </p:blipFill>
        <p:spPr>
          <a:xfrm>
            <a:off x="3998553" y="1511323"/>
            <a:ext cx="4873624" cy="2266802"/>
          </a:xfrm>
          <a:prstGeom prst="rect">
            <a:avLst/>
          </a:prstGeom>
        </p:spPr>
      </p:pic>
      <p:pic>
        <p:nvPicPr>
          <p:cNvPr id="6" name="Imagen 5">
            <a:extLst>
              <a:ext uri="{FF2B5EF4-FFF2-40B4-BE49-F238E27FC236}">
                <a16:creationId xmlns:a16="http://schemas.microsoft.com/office/drawing/2014/main" id="{21ABF2D5-B812-4080-BED8-4E0D8D8B9E28}"/>
              </a:ext>
            </a:extLst>
          </p:cNvPr>
          <p:cNvPicPr>
            <a:picLocks noChangeAspect="1"/>
          </p:cNvPicPr>
          <p:nvPr/>
        </p:nvPicPr>
        <p:blipFill rotWithShape="1">
          <a:blip r:embed="rId3"/>
          <a:srcRect t="1155"/>
          <a:stretch/>
        </p:blipFill>
        <p:spPr>
          <a:xfrm>
            <a:off x="342269" y="1948024"/>
            <a:ext cx="3639296" cy="2950626"/>
          </a:xfrm>
          <a:prstGeom prst="rect">
            <a:avLst/>
          </a:prstGeom>
        </p:spPr>
      </p:pic>
    </p:spTree>
    <p:extLst>
      <p:ext uri="{BB962C8B-B14F-4D97-AF65-F5344CB8AC3E}">
        <p14:creationId xmlns:p14="http://schemas.microsoft.com/office/powerpoint/2010/main" val="12061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DE4C68-DD31-4D7A-BED5-4F5434BC1669}"/>
              </a:ext>
            </a:extLst>
          </p:cNvPr>
          <p:cNvPicPr>
            <a:picLocks noChangeAspect="1"/>
          </p:cNvPicPr>
          <p:nvPr/>
        </p:nvPicPr>
        <p:blipFill rotWithShape="1">
          <a:blip r:embed="rId3"/>
          <a:srcRect b="1550"/>
          <a:stretch/>
        </p:blipFill>
        <p:spPr>
          <a:xfrm>
            <a:off x="342900" y="1786047"/>
            <a:ext cx="8680450" cy="2691396"/>
          </a:xfrm>
          <a:prstGeom prst="rect">
            <a:avLst/>
          </a:prstGeom>
        </p:spPr>
      </p:pic>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es-ES" sz="2000" dirty="0">
                <a:latin typeface="Myriad Pro Semibold"/>
              </a:rPr>
              <a:t>GRAVEL ROAD </a:t>
            </a:r>
          </a:p>
          <a:p>
            <a:r>
              <a:rPr lang="es-ES" sz="2000" dirty="0">
                <a:latin typeface="Myriad Pro Semibold"/>
              </a:rPr>
              <a:t>UNDER RAILWAY VIADUCT</a:t>
            </a:r>
          </a:p>
        </p:txBody>
      </p:sp>
      <p:sp>
        <p:nvSpPr>
          <p:cNvPr id="9" name="CuadroTexto 8">
            <a:extLst>
              <a:ext uri="{FF2B5EF4-FFF2-40B4-BE49-F238E27FC236}">
                <a16:creationId xmlns:a16="http://schemas.microsoft.com/office/drawing/2014/main" id="{8B0D9DA0-93FB-4EE4-82AD-236A11D5829D}"/>
              </a:ext>
            </a:extLst>
          </p:cNvPr>
          <p:cNvSpPr txBox="1"/>
          <p:nvPr/>
        </p:nvSpPr>
        <p:spPr>
          <a:xfrm>
            <a:off x="342900" y="2103279"/>
            <a:ext cx="877272" cy="246221"/>
          </a:xfrm>
          <a:prstGeom prst="rect">
            <a:avLst/>
          </a:prstGeom>
          <a:solidFill>
            <a:srgbClr val="FFFFCC"/>
          </a:solidFill>
        </p:spPr>
        <p:txBody>
          <a:bodyPr wrap="square" lIns="91440" tIns="45720" rIns="91440" bIns="45720" rtlCol="0" anchor="t">
            <a:spAutoFit/>
          </a:bodyPr>
          <a:lstStyle/>
          <a:p>
            <a:r>
              <a:rPr lang="es-ES" sz="1000"/>
              <a:t>ELEVATION</a:t>
            </a:r>
          </a:p>
        </p:txBody>
      </p:sp>
    </p:spTree>
    <p:extLst>
      <p:ext uri="{BB962C8B-B14F-4D97-AF65-F5344CB8AC3E}">
        <p14:creationId xmlns:p14="http://schemas.microsoft.com/office/powerpoint/2010/main" val="341694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en-US" altLang="lt-LT" sz="2000"/>
              <a:t>INFORMATION OF THE PUBLIC MEETING</a:t>
            </a:r>
            <a:endParaRPr lang="es-ES" sz="200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3"/>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Chairman of the public meeting – Enrique Rico, Consultant Representative from IDOM Consulting, Engineering and Architecture</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secretary of the public meeting is </a:t>
            </a:r>
            <a:r>
              <a:rPr lang="lt-LT" sz="1130" u="sng">
                <a:solidFill>
                  <a:schemeClr val="tx2"/>
                </a:solidFill>
              </a:rPr>
              <a:t>Šarūnė Tučinskaitė</a:t>
            </a:r>
            <a:r>
              <a:rPr lang="en-US" altLang="lt-LT" sz="1130" u="sng">
                <a:solidFill>
                  <a:prstClr val="black"/>
                </a:solidFill>
                <a:latin typeface="Myriad Pro" panose="020B0503030403020204"/>
                <a:cs typeface="Times New Roman" panose="02020603050405020304" pitchFamily="18" charset="0"/>
              </a:rPr>
              <a:t>, Project Administrator from UAB </a:t>
            </a:r>
            <a:r>
              <a:rPr lang="en-US" altLang="lt-LT" sz="1130" u="sng" err="1">
                <a:solidFill>
                  <a:prstClr val="black"/>
                </a:solidFill>
                <a:latin typeface="Myriad Pro" panose="020B0503030403020204"/>
                <a:cs typeface="Times New Roman" panose="02020603050405020304" pitchFamily="18" charset="0"/>
              </a:rPr>
              <a:t>Kelpro</a:t>
            </a:r>
            <a:r>
              <a:rPr lang="en-US" altLang="lt-LT" sz="1130" err="1">
                <a:solidFill>
                  <a:prstClr val="black"/>
                </a:solidFill>
                <a:latin typeface="Myriad Pro" panose="020B0503030403020204"/>
                <a:cs typeface="Times New Roman" panose="02020603050405020304" pitchFamily="18" charset="0"/>
              </a:rPr>
              <a:t>jektas</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customer is the </a:t>
            </a:r>
            <a:r>
              <a:rPr lang="en-US" sz="1130">
                <a:solidFill>
                  <a:prstClr val="black"/>
                </a:solidFill>
                <a:latin typeface="Myriad Pro" panose="020B0503030403020204"/>
                <a:cs typeface="Times New Roman" panose="02020603050405020304" pitchFamily="18" charset="0"/>
              </a:rPr>
              <a:t>RB Rail AS </a:t>
            </a:r>
            <a:r>
              <a:rPr lang="en-US" sz="1130" err="1">
                <a:solidFill>
                  <a:prstClr val="black"/>
                </a:solidFill>
                <a:latin typeface="Myriad Pro" panose="020B0503030403020204"/>
                <a:cs typeface="Times New Roman" panose="02020603050405020304" pitchFamily="18" charset="0"/>
              </a:rPr>
              <a:t>Lietuvos</a:t>
            </a:r>
            <a:r>
              <a:rPr lang="en-US" sz="1130">
                <a:solidFill>
                  <a:prstClr val="black"/>
                </a:solidFill>
                <a:latin typeface="Myriad Pro" panose="020B0503030403020204"/>
                <a:cs typeface="Times New Roman" panose="02020603050405020304" pitchFamily="18" charset="0"/>
              </a:rPr>
              <a:t> </a:t>
            </a:r>
            <a:r>
              <a:rPr lang="en-US" sz="1130" err="1">
                <a:solidFill>
                  <a:prstClr val="black"/>
                </a:solidFill>
                <a:latin typeface="Myriad Pro" panose="020B0503030403020204"/>
                <a:cs typeface="Times New Roman" panose="02020603050405020304" pitchFamily="18" charset="0"/>
              </a:rPr>
              <a:t>filialas</a:t>
            </a:r>
            <a:endParaRPr lang="en-US"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builder is the </a:t>
            </a:r>
            <a:r>
              <a:rPr lang="lt-LT" altLang="lt-LT" sz="1200">
                <a:solidFill>
                  <a:prstClr val="black"/>
                </a:solidFill>
                <a:latin typeface="Myriad Pro" panose="020B0503030403020204"/>
                <a:cs typeface="Times New Roman" panose="02020603050405020304" pitchFamily="18" charset="0"/>
              </a:rPr>
              <a:t>AB</a:t>
            </a:r>
            <a:r>
              <a:rPr lang="lt-LT" altLang="lt-LT" sz="1200">
                <a:solidFill>
                  <a:schemeClr val="tx2"/>
                </a:solidFill>
                <a:latin typeface="Myriad Pro" panose="020B0503030403020204"/>
                <a:cs typeface="Times New Roman" panose="02020603050405020304" pitchFamily="18" charset="0"/>
              </a:rPr>
              <a:t>„LTG Infra“</a:t>
            </a:r>
            <a:r>
              <a:rPr lang="en-US" altLang="lt-LT" sz="1130">
                <a:solidFill>
                  <a:prstClr val="black"/>
                </a:solidFill>
                <a:latin typeface="Myriad Pro" panose="020B0503030403020204"/>
                <a:cs typeface="Times New Roman" panose="02020603050405020304" pitchFamily="18" charset="0"/>
              </a:rPr>
              <a:t>under the Ministry of Transport and Communications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Proposals from the public concerned could be submitted before and during the public meeting.</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Participants in the public meeting are registered.</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statements of the participants of the public meeting shall be recorded in the minutes.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minutes of the public meeting will be prepared after the meeting in 3 working days.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publishes the minutes with annexes in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in 5 working days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submits the application for approval of the project proposals together with the project proposals, report with annexes, protocol, sound recording, directly to the civil servant of the municipal administration through the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Pursuant to Article 36 of the Law on Public Administration of the Republic of Lithuania, a decision made by a civil servant of the municipal administration performing the functions of the chief architect of the municipality may be appealed to the Administrative Disputes Commission or an administrative court in accordance with the law.</a:t>
            </a:r>
            <a:endParaRPr lang="lt-LT" sz="113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es-ES" sz="2000"/>
              <a:t>GRAVEL ROAD-VISUALIZATION</a:t>
            </a:r>
            <a:endParaRPr lang="lv-LV" sz="2000"/>
          </a:p>
          <a:p>
            <a:endParaRPr lang="es-ES" sz="2000"/>
          </a:p>
        </p:txBody>
      </p:sp>
      <p:pic>
        <p:nvPicPr>
          <p:cNvPr id="5" name="Imagen 5" descr="Un avión en la pista de un aeropuerto&#10;&#10;Descripción generada automáticamente">
            <a:extLst>
              <a:ext uri="{FF2B5EF4-FFF2-40B4-BE49-F238E27FC236}">
                <a16:creationId xmlns:a16="http://schemas.microsoft.com/office/drawing/2014/main" id="{654355E4-AC01-4341-970D-B97A6D77601D}"/>
              </a:ext>
            </a:extLst>
          </p:cNvPr>
          <p:cNvPicPr>
            <a:picLocks noChangeAspect="1"/>
          </p:cNvPicPr>
          <p:nvPr/>
        </p:nvPicPr>
        <p:blipFill>
          <a:blip r:embed="rId2"/>
          <a:stretch>
            <a:fillRect/>
          </a:stretch>
        </p:blipFill>
        <p:spPr>
          <a:xfrm>
            <a:off x="883227" y="1287186"/>
            <a:ext cx="7380142" cy="3744603"/>
          </a:xfrm>
          <a:prstGeom prst="rect">
            <a:avLst/>
          </a:prstGeom>
        </p:spPr>
      </p:pic>
    </p:spTree>
    <p:extLst>
      <p:ext uri="{BB962C8B-B14F-4D97-AF65-F5344CB8AC3E}">
        <p14:creationId xmlns:p14="http://schemas.microsoft.com/office/powerpoint/2010/main" val="1503749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3398389"/>
          </a:xfrm>
        </p:spPr>
        <p:txBody>
          <a:bodyPr/>
          <a:lstStyle/>
          <a:p>
            <a:pPr marL="171450" indent="-171450" algn="just">
              <a:buFont typeface="Wingdings" panose="05000000000000000000" pitchFamily="2" charset="2"/>
              <a:buChar char="q"/>
            </a:pPr>
            <a:r>
              <a:rPr lang="es-ES" sz="1400" dirty="0">
                <a:solidFill>
                  <a:srgbClr val="000000"/>
                </a:solidFill>
              </a:rPr>
              <a:t>No</a:t>
            </a:r>
            <a:r>
              <a:rPr lang="lt-LT" sz="1400" dirty="0">
                <a:solidFill>
                  <a:srgbClr val="000000"/>
                </a:solidFill>
              </a:rPr>
              <a:t>„Natūra 2000“</a:t>
            </a:r>
            <a:r>
              <a:rPr lang="en-US" sz="1400" dirty="0">
                <a:solidFill>
                  <a:srgbClr val="000000"/>
                </a:solidFill>
              </a:rPr>
              <a:t>sites have been identified in this section</a:t>
            </a:r>
            <a:r>
              <a:rPr lang="lt-LT" sz="1400" dirty="0">
                <a:solidFill>
                  <a:srgbClr val="000000"/>
                </a:solidFill>
              </a:rPr>
              <a:t>.</a:t>
            </a:r>
            <a:endParaRPr lang="es-ES" sz="1400" dirty="0">
              <a:solidFill>
                <a:srgbClr val="000000"/>
              </a:solidFill>
            </a:endParaRPr>
          </a:p>
          <a:p>
            <a:pPr marL="171450" indent="-171450" algn="just">
              <a:buFont typeface="Wingdings" panose="05000000000000000000" pitchFamily="2" charset="2"/>
              <a:buChar char="q"/>
            </a:pPr>
            <a:r>
              <a:rPr lang="en-US" sz="1400" dirty="0">
                <a:solidFill>
                  <a:schemeClr val="bg1">
                    <a:lumMod val="50000"/>
                  </a:schemeClr>
                </a:solidFill>
              </a:rPr>
              <a:t>Migration studies were conducted during the research phase -  in accordance with the results, 1 green bridge or </a:t>
            </a:r>
            <a:r>
              <a:rPr lang="en-US" sz="1400" dirty="0" err="1">
                <a:solidFill>
                  <a:schemeClr val="bg1">
                    <a:lumMod val="50000"/>
                  </a:schemeClr>
                </a:solidFill>
              </a:rPr>
              <a:t>ecoducts</a:t>
            </a:r>
            <a:r>
              <a:rPr lang="en-US" sz="1400" dirty="0">
                <a:solidFill>
                  <a:schemeClr val="bg1">
                    <a:lumMod val="50000"/>
                  </a:schemeClr>
                </a:solidFill>
              </a:rPr>
              <a:t> plus 2 animal passages (3x10 m) and 1 large animal passage (5x30 combined with gravel local road crossing) have been proposed.</a:t>
            </a:r>
          </a:p>
          <a:p>
            <a:pPr marL="171450" indent="-171450" algn="just">
              <a:buFont typeface="Wingdings" panose="05000000000000000000" pitchFamily="2" charset="2"/>
              <a:buChar char="q"/>
            </a:pPr>
            <a:r>
              <a:rPr lang="en-US" sz="1400" dirty="0">
                <a:solidFill>
                  <a:schemeClr val="bg1">
                    <a:lumMod val="50000"/>
                  </a:schemeClr>
                </a:solidFill>
              </a:rPr>
              <a:t>10 amphibian passages are foreseen in this section</a:t>
            </a:r>
          </a:p>
          <a:p>
            <a:pPr marL="171450" indent="-171450" algn="just">
              <a:buFont typeface="Wingdings" panose="05000000000000000000" pitchFamily="2" charset="2"/>
              <a:buChar char="q"/>
            </a:pPr>
            <a:r>
              <a:rPr lang="en-US" sz="1400" dirty="0">
                <a:solidFill>
                  <a:schemeClr val="bg1">
                    <a:lumMod val="50000"/>
                  </a:schemeClr>
                </a:solidFill>
              </a:rPr>
              <a:t>The railway line crosses the following main watercourses:</a:t>
            </a:r>
          </a:p>
          <a:p>
            <a:pPr marL="285750" indent="-285750" algn="just">
              <a:buFont typeface="Courier New" panose="02070309020205020404" pitchFamily="49" charset="0"/>
              <a:buChar char="o"/>
            </a:pPr>
            <a:r>
              <a:rPr lang="es-ES" sz="1400" dirty="0">
                <a:solidFill>
                  <a:srgbClr val="000000"/>
                </a:solidFill>
              </a:rPr>
              <a:t>Vesa</a:t>
            </a:r>
            <a:r>
              <a:rPr lang="lt-LT" sz="1400" dirty="0">
                <a:solidFill>
                  <a:srgbClr val="000000"/>
                </a:solidFill>
              </a:rPr>
              <a:t> upė</a:t>
            </a:r>
            <a:r>
              <a:rPr lang="es-ES" sz="1400" dirty="0">
                <a:solidFill>
                  <a:srgbClr val="000000"/>
                </a:solidFill>
              </a:rPr>
              <a:t>/</a:t>
            </a:r>
            <a:r>
              <a:rPr lang="es-ES" sz="1400" dirty="0" err="1">
                <a:solidFill>
                  <a:srgbClr val="000000"/>
                </a:solidFill>
              </a:rPr>
              <a:t>river</a:t>
            </a:r>
            <a:endParaRPr lang="lt-LT" sz="1400" dirty="0">
              <a:solidFill>
                <a:srgbClr val="000000"/>
              </a:solidFill>
            </a:endParaRPr>
          </a:p>
          <a:p>
            <a:pPr marL="285750" indent="-285750" algn="just">
              <a:buFont typeface="Courier New" panose="02070309020205020404" pitchFamily="49" charset="0"/>
              <a:buChar char="o"/>
            </a:pPr>
            <a:r>
              <a:rPr lang="es-ES" sz="1400" dirty="0" err="1">
                <a:solidFill>
                  <a:srgbClr val="000000"/>
                </a:solidFill>
              </a:rPr>
              <a:t>Sesuva</a:t>
            </a:r>
            <a:r>
              <a:rPr lang="lt-LT" sz="1400" dirty="0">
                <a:solidFill>
                  <a:srgbClr val="000000"/>
                </a:solidFill>
              </a:rPr>
              <a:t> upė</a:t>
            </a:r>
            <a:r>
              <a:rPr lang="es-ES" sz="1400" dirty="0">
                <a:solidFill>
                  <a:srgbClr val="000000"/>
                </a:solidFill>
              </a:rPr>
              <a:t>/</a:t>
            </a:r>
            <a:r>
              <a:rPr lang="es-ES" sz="1400" dirty="0" err="1">
                <a:solidFill>
                  <a:srgbClr val="000000"/>
                </a:solidFill>
              </a:rPr>
              <a:t>river</a:t>
            </a:r>
            <a:endParaRPr lang="en-US" sz="1400" dirty="0">
              <a:solidFill>
                <a:schemeClr val="bg1">
                  <a:lumMod val="50000"/>
                </a:schemeClr>
              </a:solidFill>
            </a:endParaRPr>
          </a:p>
          <a:p>
            <a:pPr algn="just"/>
            <a:r>
              <a:rPr lang="en-US" sz="1400" dirty="0"/>
              <a:t>These water bodies will be subject to appropriate protection measures during construction and operation. </a:t>
            </a:r>
          </a:p>
          <a:p>
            <a:pPr algn="just"/>
            <a:r>
              <a:rPr lang="en-US" sz="1400" dirty="0"/>
              <a:t>Several noise mitigation measures are proposed in the vicinity of settlements: </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es-ES" sz="2000"/>
              <a:t>ENVIRONMENTAL PROTECTION MEASURES</a:t>
            </a:r>
            <a:endParaRPr lang="lv-LV" sz="2000"/>
          </a:p>
          <a:p>
            <a:endParaRPr lang="es-ES" sz="2000"/>
          </a:p>
        </p:txBody>
      </p:sp>
    </p:spTree>
    <p:extLst>
      <p:ext uri="{BB962C8B-B14F-4D97-AF65-F5344CB8AC3E}">
        <p14:creationId xmlns:p14="http://schemas.microsoft.com/office/powerpoint/2010/main" val="4169645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dirty="0">
                <a:latin typeface="Myriad Pro Semibold"/>
              </a:rPr>
              <a:t>GREEN BRIDGE-RAILWAY CROSSING</a:t>
            </a:r>
          </a:p>
          <a:p>
            <a:r>
              <a:rPr lang="es-ES" sz="2000" dirty="0">
                <a:latin typeface="Myriad Pro Semibold"/>
              </a:rPr>
              <a:t>LOCATION PLAN</a:t>
            </a:r>
            <a:endParaRPr lang="es-ES" sz="2000" dirty="0"/>
          </a:p>
        </p:txBody>
      </p:sp>
      <p:pic>
        <p:nvPicPr>
          <p:cNvPr id="2" name="Imagen 3" descr="Mapa&#10;&#10;Descripción generada automáticamente">
            <a:extLst>
              <a:ext uri="{FF2B5EF4-FFF2-40B4-BE49-F238E27FC236}">
                <a16:creationId xmlns:a16="http://schemas.microsoft.com/office/drawing/2014/main" id="{ADD15B59-405D-44FE-B634-C85EDAE5F644}"/>
              </a:ext>
            </a:extLst>
          </p:cNvPr>
          <p:cNvPicPr>
            <a:picLocks noChangeAspect="1"/>
          </p:cNvPicPr>
          <p:nvPr/>
        </p:nvPicPr>
        <p:blipFill>
          <a:blip r:embed="rId2"/>
          <a:stretch>
            <a:fillRect/>
          </a:stretch>
        </p:blipFill>
        <p:spPr>
          <a:xfrm>
            <a:off x="720259" y="1539491"/>
            <a:ext cx="3690047" cy="3059497"/>
          </a:xfrm>
          <a:prstGeom prst="rect">
            <a:avLst/>
          </a:prstGeom>
        </p:spPr>
      </p:pic>
      <p:sp>
        <p:nvSpPr>
          <p:cNvPr id="5" name="Text Placeholder 1">
            <a:extLst>
              <a:ext uri="{FF2B5EF4-FFF2-40B4-BE49-F238E27FC236}">
                <a16:creationId xmlns:a16="http://schemas.microsoft.com/office/drawing/2014/main" id="{F63D2949-B3EB-46D1-A358-4008D135186C}"/>
              </a:ext>
            </a:extLst>
          </p:cNvPr>
          <p:cNvSpPr txBox="1">
            <a:spLocks/>
          </p:cNvSpPr>
          <p:nvPr/>
        </p:nvSpPr>
        <p:spPr>
          <a:xfrm>
            <a:off x="5107268" y="15391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latin typeface="Myriad Pro"/>
              </a:rPr>
              <a:t>At railway chainage 4,800 km, considering the Environmental Impact Assessment of the new infrastructure, in order to ensure a correct fauna migration corridor, a Green Bridge will be installed.</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latin typeface="Myriad Pro"/>
              </a:rPr>
              <a:t>The section belongs to Jonava district municipality.</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endParaRPr lang="en-US" dirty="0">
              <a:solidFill>
                <a:srgbClr val="FF0000"/>
              </a:solidFill>
            </a:endParaRPr>
          </a:p>
          <a:p>
            <a:endParaRPr lang="lv-LV" dirty="0"/>
          </a:p>
        </p:txBody>
      </p:sp>
    </p:spTree>
    <p:extLst>
      <p:ext uri="{BB962C8B-B14F-4D97-AF65-F5344CB8AC3E}">
        <p14:creationId xmlns:p14="http://schemas.microsoft.com/office/powerpoint/2010/main" val="2471481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a:latin typeface="Myriad Pro Semibold"/>
              </a:rPr>
              <a:t>ECODUCT PLAN AND CROSS SECTION</a:t>
            </a:r>
          </a:p>
        </p:txBody>
      </p:sp>
      <p:pic>
        <p:nvPicPr>
          <p:cNvPr id="6" name="Imagen 5">
            <a:extLst>
              <a:ext uri="{FF2B5EF4-FFF2-40B4-BE49-F238E27FC236}">
                <a16:creationId xmlns:a16="http://schemas.microsoft.com/office/drawing/2014/main" id="{4AB8D4BE-1372-4AFB-A50D-F3101425AF27}"/>
              </a:ext>
            </a:extLst>
          </p:cNvPr>
          <p:cNvPicPr>
            <a:picLocks noChangeAspect="1"/>
          </p:cNvPicPr>
          <p:nvPr/>
        </p:nvPicPr>
        <p:blipFill>
          <a:blip r:embed="rId2"/>
          <a:stretch>
            <a:fillRect/>
          </a:stretch>
        </p:blipFill>
        <p:spPr>
          <a:xfrm>
            <a:off x="235323" y="1705237"/>
            <a:ext cx="3513456" cy="2732292"/>
          </a:xfrm>
          <a:prstGeom prst="rect">
            <a:avLst/>
          </a:prstGeom>
        </p:spPr>
      </p:pic>
      <p:pic>
        <p:nvPicPr>
          <p:cNvPr id="9" name="Imagen 8">
            <a:extLst>
              <a:ext uri="{FF2B5EF4-FFF2-40B4-BE49-F238E27FC236}">
                <a16:creationId xmlns:a16="http://schemas.microsoft.com/office/drawing/2014/main" id="{E3CD9C9A-A918-4C82-B102-DC6D7D74CC7F}"/>
              </a:ext>
            </a:extLst>
          </p:cNvPr>
          <p:cNvPicPr>
            <a:picLocks noChangeAspect="1"/>
          </p:cNvPicPr>
          <p:nvPr/>
        </p:nvPicPr>
        <p:blipFill rotWithShape="1">
          <a:blip r:embed="rId3"/>
          <a:srcRect l="7647"/>
          <a:stretch/>
        </p:blipFill>
        <p:spPr>
          <a:xfrm>
            <a:off x="4464424" y="2860673"/>
            <a:ext cx="4097847" cy="2114550"/>
          </a:xfrm>
          <a:prstGeom prst="rect">
            <a:avLst/>
          </a:prstGeom>
        </p:spPr>
      </p:pic>
      <p:pic>
        <p:nvPicPr>
          <p:cNvPr id="11" name="Imagen 10">
            <a:extLst>
              <a:ext uri="{FF2B5EF4-FFF2-40B4-BE49-F238E27FC236}">
                <a16:creationId xmlns:a16="http://schemas.microsoft.com/office/drawing/2014/main" id="{71187F7E-E076-40CE-BEBA-2C9006F1C8CF}"/>
              </a:ext>
            </a:extLst>
          </p:cNvPr>
          <p:cNvPicPr>
            <a:picLocks noChangeAspect="1"/>
          </p:cNvPicPr>
          <p:nvPr/>
        </p:nvPicPr>
        <p:blipFill rotWithShape="1">
          <a:blip r:embed="rId4"/>
          <a:srcRect t="10587"/>
          <a:stretch/>
        </p:blipFill>
        <p:spPr>
          <a:xfrm>
            <a:off x="4464424" y="1428689"/>
            <a:ext cx="2649069" cy="1431984"/>
          </a:xfrm>
          <a:prstGeom prst="rect">
            <a:avLst/>
          </a:prstGeom>
        </p:spPr>
      </p:pic>
      <p:sp>
        <p:nvSpPr>
          <p:cNvPr id="12" name="Elipse 11">
            <a:extLst>
              <a:ext uri="{FF2B5EF4-FFF2-40B4-BE49-F238E27FC236}">
                <a16:creationId xmlns:a16="http://schemas.microsoft.com/office/drawing/2014/main" id="{984FB49B-DFCF-4178-84AD-94EEADB1DB79}"/>
              </a:ext>
            </a:extLst>
          </p:cNvPr>
          <p:cNvSpPr/>
          <p:nvPr/>
        </p:nvSpPr>
        <p:spPr>
          <a:xfrm>
            <a:off x="1534440" y="2583927"/>
            <a:ext cx="1035424" cy="97491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31F0087-3C14-4A71-A02B-71CD486CB82F}"/>
              </a:ext>
            </a:extLst>
          </p:cNvPr>
          <p:cNvSpPr/>
          <p:nvPr/>
        </p:nvSpPr>
        <p:spPr>
          <a:xfrm>
            <a:off x="4403912" y="1337982"/>
            <a:ext cx="4269441" cy="3637241"/>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9ACAED8-5842-4024-AE24-F812FC08694C}"/>
              </a:ext>
            </a:extLst>
          </p:cNvPr>
          <p:cNvSpPr txBox="1"/>
          <p:nvPr/>
        </p:nvSpPr>
        <p:spPr>
          <a:xfrm>
            <a:off x="2676525" y="1582126"/>
            <a:ext cx="1072254" cy="246221"/>
          </a:xfrm>
          <a:prstGeom prst="rect">
            <a:avLst/>
          </a:prstGeom>
          <a:solidFill>
            <a:srgbClr val="FFFFCC"/>
          </a:solidFill>
        </p:spPr>
        <p:txBody>
          <a:bodyPr wrap="square" lIns="91440" tIns="45720" rIns="91440" bIns="45720" rtlCol="0" anchor="t">
            <a:spAutoFit/>
          </a:bodyPr>
          <a:lstStyle/>
          <a:p>
            <a:r>
              <a:rPr lang="es-ES" sz="1000"/>
              <a:t>ECODUCT PLAN</a:t>
            </a:r>
          </a:p>
        </p:txBody>
      </p:sp>
      <p:sp>
        <p:nvSpPr>
          <p:cNvPr id="15" name="CuadroTexto 14">
            <a:extLst>
              <a:ext uri="{FF2B5EF4-FFF2-40B4-BE49-F238E27FC236}">
                <a16:creationId xmlns:a16="http://schemas.microsoft.com/office/drawing/2014/main" id="{CF743CE5-C164-4A8E-899B-41B57F4D9614}"/>
              </a:ext>
            </a:extLst>
          </p:cNvPr>
          <p:cNvSpPr txBox="1"/>
          <p:nvPr/>
        </p:nvSpPr>
        <p:spPr>
          <a:xfrm>
            <a:off x="7174005" y="1459015"/>
            <a:ext cx="1072254" cy="246221"/>
          </a:xfrm>
          <a:prstGeom prst="rect">
            <a:avLst/>
          </a:prstGeom>
          <a:solidFill>
            <a:srgbClr val="FFFFCC"/>
          </a:solidFill>
        </p:spPr>
        <p:txBody>
          <a:bodyPr wrap="square" lIns="91440" tIns="45720" rIns="91440" bIns="45720" rtlCol="0" anchor="t">
            <a:spAutoFit/>
          </a:bodyPr>
          <a:lstStyle/>
          <a:p>
            <a:r>
              <a:rPr lang="es-ES" sz="1000"/>
              <a:t>GREEN BDRIDGE</a:t>
            </a:r>
          </a:p>
        </p:txBody>
      </p:sp>
      <p:sp>
        <p:nvSpPr>
          <p:cNvPr id="16" name="CuadroTexto 15">
            <a:extLst>
              <a:ext uri="{FF2B5EF4-FFF2-40B4-BE49-F238E27FC236}">
                <a16:creationId xmlns:a16="http://schemas.microsoft.com/office/drawing/2014/main" id="{5B8DB3AC-46E5-4947-AEF2-5CD755265F44}"/>
              </a:ext>
            </a:extLst>
          </p:cNvPr>
          <p:cNvSpPr txBox="1"/>
          <p:nvPr/>
        </p:nvSpPr>
        <p:spPr>
          <a:xfrm>
            <a:off x="7181534" y="2477372"/>
            <a:ext cx="1380737" cy="400110"/>
          </a:xfrm>
          <a:prstGeom prst="rect">
            <a:avLst/>
          </a:prstGeom>
          <a:solidFill>
            <a:srgbClr val="FFFFCC"/>
          </a:solidFill>
        </p:spPr>
        <p:txBody>
          <a:bodyPr wrap="square" lIns="91440" tIns="45720" rIns="91440" bIns="45720" rtlCol="0" anchor="t">
            <a:spAutoFit/>
          </a:bodyPr>
          <a:lstStyle/>
          <a:p>
            <a:r>
              <a:rPr lang="es-ES" sz="1000"/>
              <a:t>ECODUCT RAILWAY ENTRANCE</a:t>
            </a:r>
          </a:p>
        </p:txBody>
      </p:sp>
    </p:spTree>
    <p:extLst>
      <p:ext uri="{BB962C8B-B14F-4D97-AF65-F5344CB8AC3E}">
        <p14:creationId xmlns:p14="http://schemas.microsoft.com/office/powerpoint/2010/main" val="608303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es-ES" sz="2000"/>
              <a:t>ECODUCT-VISUALIZATION</a:t>
            </a:r>
            <a:endParaRPr lang="lv-LV" sz="2000"/>
          </a:p>
          <a:p>
            <a:endParaRPr lang="es-ES" sz="2000"/>
          </a:p>
        </p:txBody>
      </p:sp>
      <p:pic>
        <p:nvPicPr>
          <p:cNvPr id="2" name="Imagen 2">
            <a:extLst>
              <a:ext uri="{FF2B5EF4-FFF2-40B4-BE49-F238E27FC236}">
                <a16:creationId xmlns:a16="http://schemas.microsoft.com/office/drawing/2014/main" id="{62C4D4F1-7101-4A35-BAE8-BC3502030F2A}"/>
              </a:ext>
            </a:extLst>
          </p:cNvPr>
          <p:cNvPicPr>
            <a:picLocks noChangeAspect="1"/>
          </p:cNvPicPr>
          <p:nvPr/>
        </p:nvPicPr>
        <p:blipFill>
          <a:blip r:embed="rId2"/>
          <a:stretch>
            <a:fillRect/>
          </a:stretch>
        </p:blipFill>
        <p:spPr>
          <a:xfrm>
            <a:off x="860497" y="1308034"/>
            <a:ext cx="7425602" cy="3748364"/>
          </a:xfrm>
          <a:prstGeom prst="rect">
            <a:avLst/>
          </a:prstGeom>
        </p:spPr>
      </p:pic>
    </p:spTree>
    <p:extLst>
      <p:ext uri="{BB962C8B-B14F-4D97-AF65-F5344CB8AC3E}">
        <p14:creationId xmlns:p14="http://schemas.microsoft.com/office/powerpoint/2010/main" val="247864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es-ES"/>
              <a:t>NOISE MITIGATION MEASURES</a:t>
            </a:r>
          </a:p>
          <a:p>
            <a:endParaRPr lang="es-ES"/>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2041590021"/>
              </p:ext>
            </p:extLst>
          </p:nvPr>
        </p:nvGraphicFramePr>
        <p:xfrm>
          <a:off x="1522926" y="1333157"/>
          <a:ext cx="6146694" cy="2059616"/>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es-ES" sz="1100" b="1" dirty="0" err="1">
                          <a:solidFill>
                            <a:schemeClr val="bg1"/>
                          </a:solidFill>
                          <a:latin typeface="Myriad Pro"/>
                        </a:rPr>
                        <a:t>Residential</a:t>
                      </a:r>
                      <a:r>
                        <a:rPr lang="es-ES" sz="1100" b="1" dirty="0">
                          <a:solidFill>
                            <a:schemeClr val="bg1"/>
                          </a:solidFill>
                          <a:latin typeface="Myriad Pro"/>
                        </a:rPr>
                        <a:t> </a:t>
                      </a:r>
                      <a:r>
                        <a:rPr lang="es-ES" sz="1100" b="1" dirty="0" err="1">
                          <a:solidFill>
                            <a:schemeClr val="bg1"/>
                          </a:solidFill>
                          <a:latin typeface="Myriad Pro"/>
                        </a:rPr>
                        <a:t>area</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Location</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dirty="0" err="1">
                          <a:solidFill>
                            <a:schemeClr val="bg1"/>
                          </a:solidFill>
                          <a:latin typeface="Myriad Pro"/>
                        </a:rPr>
                        <a:t>Noise</a:t>
                      </a:r>
                      <a:r>
                        <a:rPr lang="es-ES" sz="1100" b="1" dirty="0">
                          <a:solidFill>
                            <a:schemeClr val="bg1"/>
                          </a:solidFill>
                          <a:latin typeface="Myriad Pro"/>
                        </a:rPr>
                        <a:t> </a:t>
                      </a:r>
                      <a:r>
                        <a:rPr lang="es-ES" sz="1100" b="1" dirty="0" err="1">
                          <a:solidFill>
                            <a:schemeClr val="bg1"/>
                          </a:solidFill>
                          <a:latin typeface="Myriad Pro"/>
                        </a:rPr>
                        <a:t>mitigation</a:t>
                      </a:r>
                      <a:r>
                        <a:rPr lang="es-ES" sz="1100" b="1" dirty="0">
                          <a:solidFill>
                            <a:schemeClr val="bg1"/>
                          </a:solidFill>
                          <a:latin typeface="Myriad Pro"/>
                        </a:rPr>
                        <a:t> </a:t>
                      </a:r>
                      <a:r>
                        <a:rPr lang="es-ES" sz="1100" b="1" dirty="0" err="1">
                          <a:solidFill>
                            <a:schemeClr val="bg1"/>
                          </a:solidFill>
                          <a:latin typeface="Myriad Pro"/>
                        </a:rPr>
                        <a:t>measure</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378222">
                <a:tc>
                  <a:txBody>
                    <a:bodyPr/>
                    <a:lstStyle/>
                    <a:p>
                      <a:pPr marL="0" marR="0" lvl="0" indent="0" algn="l" rtl="0" eaLnBrk="1" fontAlgn="auto" latinLnBrk="0" hangingPunct="1">
                        <a:lnSpc>
                          <a:spcPct val="100000"/>
                        </a:lnSpc>
                        <a:spcBef>
                          <a:spcPts val="0"/>
                        </a:spcBef>
                        <a:spcAft>
                          <a:spcPts val="0"/>
                        </a:spcAft>
                        <a:buClrTx/>
                        <a:buSzTx/>
                        <a:buFontTx/>
                        <a:buNone/>
                      </a:pPr>
                      <a:r>
                        <a:rPr lang="en-GB" sz="1100" kern="1200" dirty="0">
                          <a:solidFill>
                            <a:schemeClr val="tx1"/>
                          </a:solidFill>
                          <a:effectLst/>
                          <a:latin typeface="Myriad Pro"/>
                          <a:ea typeface="+mn-ea"/>
                          <a:cs typeface="+mn-cs"/>
                        </a:rPr>
                        <a:t>Jonava district municipality</a:t>
                      </a:r>
                      <a:endParaRPr kumimoji="0" lang="en-GB" sz="1100" kern="1200" dirty="0">
                        <a:solidFill>
                          <a:srgbClr val="FF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yriad Pro"/>
                          <a:ea typeface="+mn-ea"/>
                          <a:cs typeface="+mn-cs"/>
                        </a:rPr>
                        <a:t>0+331 – 0+625</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effectLst/>
                          <a:uLnTx/>
                          <a:uFillTx/>
                          <a:latin typeface="Myriad Pro"/>
                          <a:ea typeface="+mn-ea"/>
                          <a:cs typeface="+mn-cs"/>
                        </a:rPr>
                        <a:t>Noise</a:t>
                      </a:r>
                      <a:r>
                        <a:rPr kumimoji="0" lang="es-ES" sz="1100" b="0" i="0" u="none" strike="noStrike" kern="1200" cap="none" spc="0" normalizeH="0" baseline="0" noProof="0" dirty="0">
                          <a:ln>
                            <a:noFill/>
                          </a:ln>
                          <a:effectLst/>
                          <a:uLnTx/>
                          <a:uFillTx/>
                          <a:latin typeface="Myriad Pro"/>
                          <a:ea typeface="+mn-ea"/>
                          <a:cs typeface="+mn-cs"/>
                        </a:rPr>
                        <a:t> </a:t>
                      </a:r>
                      <a:r>
                        <a:rPr kumimoji="0" lang="es-ES" sz="1100" b="0" i="0" u="none" strike="noStrike" kern="1200" cap="none" spc="0" normalizeH="0" baseline="0" noProof="0" dirty="0" err="1">
                          <a:ln>
                            <a:noFill/>
                          </a:ln>
                          <a:effectLst/>
                          <a:uLnTx/>
                          <a:uFillTx/>
                          <a:latin typeface="Myriad Pro"/>
                          <a:ea typeface="+mn-ea"/>
                          <a:cs typeface="+mn-cs"/>
                        </a:rPr>
                        <a:t>Barriers</a:t>
                      </a:r>
                    </a:p>
                    <a:p>
                      <a:endParaRPr lang="es-ES" sz="1100" b="0">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r h="431562">
                <a:tc>
                  <a:txBody>
                    <a:bodyPr/>
                    <a:lstStyle/>
                    <a:p>
                      <a:pPr marL="0" marR="0" lvl="0" indent="0" algn="l">
                        <a:lnSpc>
                          <a:spcPct val="100000"/>
                        </a:lnSpc>
                        <a:spcBef>
                          <a:spcPts val="0"/>
                        </a:spcBef>
                        <a:spcAft>
                          <a:spcPts val="0"/>
                        </a:spcAft>
                        <a:buNone/>
                      </a:pPr>
                      <a:r>
                        <a:rPr lang="en-GB" sz="1100" kern="1200" noProof="0" dirty="0">
                          <a:solidFill>
                            <a:schemeClr val="tx1"/>
                          </a:solidFill>
                          <a:effectLst/>
                          <a:latin typeface="Myriad Pro"/>
                          <a:ea typeface="+mn-ea"/>
                          <a:cs typeface="+mn-cs"/>
                        </a:rPr>
                        <a:t>Jonava</a:t>
                      </a:r>
                      <a:r>
                        <a:rPr lang="en-GB" sz="1100" kern="1200" dirty="0">
                          <a:solidFill>
                            <a:schemeClr val="tx1"/>
                          </a:solidFill>
                          <a:effectLst/>
                          <a:latin typeface="Myriad Pro"/>
                          <a:ea typeface="+mn-ea"/>
                          <a:cs typeface="+mn-cs"/>
                        </a:rPr>
                        <a:t> district municipality</a:t>
                      </a:r>
                      <a:endParaRPr kumimoji="0" lang="en-GB" sz="1100" kern="1200" dirty="0">
                        <a:solidFill>
                          <a:srgbClr val="FF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yriad Pro"/>
                          <a:ea typeface="+mn-ea"/>
                          <a:cs typeface="+mn-cs"/>
                        </a:rPr>
                        <a:t>2+477 – 2+639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effectLst/>
                          <a:uLnTx/>
                          <a:uFillTx/>
                          <a:latin typeface="Myriad Pro"/>
                          <a:ea typeface="+mn-ea"/>
                          <a:cs typeface="+mn-cs"/>
                        </a:rPr>
                        <a:t>Noise</a:t>
                      </a:r>
                      <a:r>
                        <a:rPr kumimoji="0" lang="es-ES" sz="1100" b="0" i="0" u="none" strike="noStrike" kern="1200" cap="none" spc="0" normalizeH="0" baseline="0" noProof="0" dirty="0">
                          <a:ln>
                            <a:noFill/>
                          </a:ln>
                          <a:effectLst/>
                          <a:uLnTx/>
                          <a:uFillTx/>
                          <a:latin typeface="Myriad Pro"/>
                          <a:ea typeface="+mn-ea"/>
                          <a:cs typeface="+mn-cs"/>
                        </a:rPr>
                        <a:t> </a:t>
                      </a:r>
                      <a:r>
                        <a:rPr kumimoji="0" lang="es-ES" sz="1100" b="0" i="0" u="none" strike="noStrike" kern="1200" cap="none" spc="0" normalizeH="0" baseline="0" noProof="0" dirty="0" err="1">
                          <a:ln>
                            <a:noFill/>
                          </a:ln>
                          <a:effectLst/>
                          <a:uLnTx/>
                          <a:uFillTx/>
                          <a:latin typeface="Myriad Pro"/>
                          <a:ea typeface="+mn-ea"/>
                          <a:cs typeface="+mn-cs"/>
                        </a:rPr>
                        <a:t>Barriers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77632"/>
                  </a:ext>
                </a:extLst>
              </a:tr>
              <a:tr h="530743">
                <a:tc>
                  <a:txBody>
                    <a:bodyPr/>
                    <a:lstStyle/>
                    <a:p>
                      <a:pPr marL="0" marR="0" lvl="0" indent="0" algn="l">
                        <a:lnSpc>
                          <a:spcPct val="100000"/>
                        </a:lnSpc>
                        <a:spcBef>
                          <a:spcPts val="0"/>
                        </a:spcBef>
                        <a:spcAft>
                          <a:spcPts val="0"/>
                        </a:spcAft>
                        <a:buNone/>
                      </a:pPr>
                      <a:r>
                        <a:rPr lang="en-GB" sz="1100" kern="1200" noProof="0" dirty="0">
                          <a:solidFill>
                            <a:schemeClr val="tx1"/>
                          </a:solidFill>
                          <a:effectLst/>
                          <a:latin typeface="Myriad Pro"/>
                          <a:ea typeface="+mn-ea"/>
                          <a:cs typeface="+mn-cs"/>
                        </a:rPr>
                        <a:t>Jonava</a:t>
                      </a:r>
                      <a:r>
                        <a:rPr lang="en-GB" sz="1100" kern="1200" dirty="0">
                          <a:solidFill>
                            <a:schemeClr val="tx1"/>
                          </a:solidFill>
                          <a:effectLst/>
                          <a:latin typeface="Myriad Pro"/>
                          <a:ea typeface="+mn-ea"/>
                          <a:cs typeface="+mn-cs"/>
                        </a:rPr>
                        <a:t> district municipality</a:t>
                      </a:r>
                      <a:r>
                        <a:rPr lang="en-GB" sz="1100" kern="1200" dirty="0">
                          <a:solidFill>
                            <a:srgbClr val="FF0000"/>
                          </a:solidFill>
                          <a:effectLst/>
                          <a:latin typeface="Myriad Pro"/>
                          <a:ea typeface="+mn-ea"/>
                          <a:cs typeface="+mn-cs"/>
                        </a:rPr>
                        <a:t> </a:t>
                      </a:r>
                      <a:endParaRPr kumimoji="0" lang="es-ES" sz="1100" b="0" i="0" u="none" strike="noStrike" kern="1200" cap="none" spc="0" normalizeH="0" baseline="0" dirty="0">
                        <a:ln>
                          <a:noFill/>
                        </a:ln>
                        <a:solidFill>
                          <a:srgbClr val="FF0000"/>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tx1"/>
                          </a:solidFill>
                          <a:effectLst/>
                          <a:latin typeface="Myriad Pro"/>
                          <a:ea typeface="+mn-ea"/>
                          <a:cs typeface="+mn-cs"/>
                        </a:rPr>
                        <a:t>2+756-2+953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effectLst/>
                          <a:uLnTx/>
                          <a:uFillTx/>
                          <a:latin typeface="Myriad Pro"/>
                          <a:ea typeface="+mn-ea"/>
                          <a:cs typeface="+mn-cs"/>
                        </a:rPr>
                        <a:t>Noise</a:t>
                      </a:r>
                      <a:r>
                        <a:rPr kumimoji="0" lang="es-ES" sz="1100" b="0" i="0" u="none" strike="noStrike" kern="1200" cap="none" spc="0" normalizeH="0" baseline="0" noProof="0" dirty="0">
                          <a:ln>
                            <a:noFill/>
                          </a:ln>
                          <a:effectLst/>
                          <a:uLnTx/>
                          <a:uFillTx/>
                          <a:latin typeface="Myriad Pro"/>
                          <a:ea typeface="+mn-ea"/>
                          <a:cs typeface="+mn-cs"/>
                        </a:rPr>
                        <a:t> </a:t>
                      </a:r>
                      <a:r>
                        <a:rPr kumimoji="0" lang="es-ES" sz="1100" b="0" i="0" u="none" strike="noStrike" kern="1200" cap="none" spc="0" normalizeH="0" baseline="0" noProof="0" dirty="0" err="1">
                          <a:ln>
                            <a:noFill/>
                          </a:ln>
                          <a:effectLst/>
                          <a:uLnTx/>
                          <a:uFillTx/>
                          <a:latin typeface="Myriad Pro"/>
                          <a:ea typeface="+mn-ea"/>
                          <a:cs typeface="+mn-cs"/>
                        </a:rPr>
                        <a:t>Barriers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576464"/>
                  </a:ext>
                </a:extLst>
              </a:tr>
              <a:tr h="246263">
                <a:tc>
                  <a:txBody>
                    <a:bodyPr/>
                    <a:lstStyle/>
                    <a:p>
                      <a:pPr marL="0" marR="0" lvl="0" indent="0" algn="l">
                        <a:lnSpc>
                          <a:spcPct val="100000"/>
                        </a:lnSpc>
                        <a:spcBef>
                          <a:spcPts val="0"/>
                        </a:spcBef>
                        <a:spcAft>
                          <a:spcPts val="0"/>
                        </a:spcAft>
                        <a:buNone/>
                      </a:pPr>
                      <a:r>
                        <a:rPr lang="en-GB" sz="1100" kern="1200" noProof="0" dirty="0">
                          <a:solidFill>
                            <a:schemeClr val="tx1"/>
                          </a:solidFill>
                          <a:effectLst/>
                          <a:latin typeface="Myriad Pro"/>
                          <a:ea typeface="+mn-ea"/>
                          <a:cs typeface="+mn-cs"/>
                        </a:rPr>
                        <a:t>Jonava</a:t>
                      </a:r>
                      <a:r>
                        <a:rPr lang="lt-LT" sz="1100" kern="1200" dirty="0">
                          <a:solidFill>
                            <a:schemeClr val="tx1"/>
                          </a:solidFill>
                          <a:effectLst/>
                          <a:latin typeface="Myriad Pro"/>
                          <a:ea typeface="+mn-ea"/>
                          <a:cs typeface="+mn-cs"/>
                        </a:rPr>
                        <a:t> </a:t>
                      </a:r>
                      <a:r>
                        <a:rPr lang="lt-LT" sz="1100" kern="1200" dirty="0" err="1">
                          <a:solidFill>
                            <a:schemeClr val="tx1"/>
                          </a:solidFill>
                          <a:effectLst/>
                          <a:latin typeface="Myriad Pro"/>
                          <a:ea typeface="+mn-ea"/>
                          <a:cs typeface="+mn-cs"/>
                        </a:rPr>
                        <a:t>district</a:t>
                      </a:r>
                      <a:r>
                        <a:rPr lang="lt-LT" sz="1100" kern="1200" dirty="0">
                          <a:solidFill>
                            <a:schemeClr val="tx1"/>
                          </a:solidFill>
                          <a:effectLst/>
                          <a:latin typeface="Myriad Pro"/>
                          <a:ea typeface="+mn-ea"/>
                          <a:cs typeface="+mn-cs"/>
                        </a:rPr>
                        <a:t> </a:t>
                      </a:r>
                      <a:r>
                        <a:rPr lang="lt-LT" sz="1100" kern="1200" dirty="0" err="1">
                          <a:solidFill>
                            <a:schemeClr val="tx1"/>
                          </a:solidFill>
                          <a:effectLst/>
                          <a:latin typeface="Myriad Pro"/>
                          <a:ea typeface="+mn-ea"/>
                          <a:cs typeface="+mn-cs"/>
                        </a:rPr>
                        <a:t>municipality</a:t>
                      </a:r>
                      <a:endParaRPr kumimoji="0" lang="lt-LT" sz="1100" kern="1200" dirty="0" err="1">
                        <a:solidFill>
                          <a:srgbClr val="FF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kern="1200" dirty="0">
                          <a:solidFill>
                            <a:srgbClr val="000000"/>
                          </a:solidFill>
                          <a:effectLst/>
                          <a:latin typeface="Myriad Pro"/>
                          <a:ea typeface="+mn-ea"/>
                          <a:cs typeface="+mn-cs"/>
                        </a:rPr>
                        <a:t>13+983-17+597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effectLst/>
                          <a:uLnTx/>
                          <a:uFillTx/>
                          <a:latin typeface="Myriad Pro"/>
                          <a:ea typeface="+mn-ea"/>
                          <a:cs typeface="+mn-cs"/>
                        </a:rPr>
                        <a:t>Noise</a:t>
                      </a:r>
                      <a:r>
                        <a:rPr kumimoji="0" lang="es-ES" sz="1100" b="0" i="0" u="none" strike="noStrike" kern="1200" cap="none" spc="0" normalizeH="0" baseline="0" noProof="0" dirty="0">
                          <a:ln>
                            <a:noFill/>
                          </a:ln>
                          <a:effectLst/>
                          <a:uLnTx/>
                          <a:uFillTx/>
                          <a:latin typeface="Myriad Pro"/>
                          <a:ea typeface="+mn-ea"/>
                          <a:cs typeface="+mn-cs"/>
                        </a:rPr>
                        <a:t> </a:t>
                      </a:r>
                      <a:r>
                        <a:rPr kumimoji="0" lang="es-ES" sz="1100" b="0" i="0" u="none" strike="noStrike" kern="1200" cap="none" spc="0" normalizeH="0" baseline="0" noProof="0" dirty="0" err="1">
                          <a:ln>
                            <a:noFill/>
                          </a:ln>
                          <a:effectLst/>
                          <a:uLnTx/>
                          <a:uFillTx/>
                          <a:latin typeface="Myriad Pro"/>
                          <a:ea typeface="+mn-ea"/>
                          <a:cs typeface="+mn-cs"/>
                        </a:rPr>
                        <a:t>Barriers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155546"/>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733569" y="3571265"/>
            <a:ext cx="2993675" cy="1096861"/>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166320" y="4676102"/>
            <a:ext cx="2433827"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
        <p:nvSpPr>
          <p:cNvPr id="10" name="CuadroTexto 9">
            <a:extLst>
              <a:ext uri="{FF2B5EF4-FFF2-40B4-BE49-F238E27FC236}">
                <a16:creationId xmlns:a16="http://schemas.microsoft.com/office/drawing/2014/main" id="{6AFB134E-A588-41E9-A3C1-55B2AF2A3969}"/>
              </a:ext>
            </a:extLst>
          </p:cNvPr>
          <p:cNvSpPr txBox="1"/>
          <p:nvPr/>
        </p:nvSpPr>
        <p:spPr>
          <a:xfrm>
            <a:off x="1881845" y="4681115"/>
            <a:ext cx="2194560"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pic>
        <p:nvPicPr>
          <p:cNvPr id="2" name="Imagen 2" descr="Una carretera con árboles&#10;&#10;Descripción generada automáticamente">
            <a:extLst>
              <a:ext uri="{FF2B5EF4-FFF2-40B4-BE49-F238E27FC236}">
                <a16:creationId xmlns:a16="http://schemas.microsoft.com/office/drawing/2014/main" id="{266C97A5-0175-495D-BF02-5608481A1412}"/>
              </a:ext>
            </a:extLst>
          </p:cNvPr>
          <p:cNvPicPr>
            <a:picLocks noChangeAspect="1"/>
          </p:cNvPicPr>
          <p:nvPr/>
        </p:nvPicPr>
        <p:blipFill>
          <a:blip r:embed="rId3"/>
          <a:stretch>
            <a:fillRect/>
          </a:stretch>
        </p:blipFill>
        <p:spPr>
          <a:xfrm>
            <a:off x="5421456" y="3574574"/>
            <a:ext cx="1976871" cy="1079155"/>
          </a:xfrm>
          <a:prstGeom prst="rect">
            <a:avLst/>
          </a:prstGeom>
        </p:spPr>
      </p:pic>
    </p:spTree>
    <p:extLst>
      <p:ext uri="{BB962C8B-B14F-4D97-AF65-F5344CB8AC3E}">
        <p14:creationId xmlns:p14="http://schemas.microsoft.com/office/powerpoint/2010/main" val="1965348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es-ES" sz="2800"/>
              <a:t>QUESTIONS?</a:t>
            </a:r>
            <a:endParaRPr lang="lv-LV" sz="2800"/>
          </a:p>
        </p:txBody>
      </p:sp>
    </p:spTree>
    <p:extLst>
      <p:ext uri="{BB962C8B-B14F-4D97-AF65-F5344CB8AC3E}">
        <p14:creationId xmlns:p14="http://schemas.microsoft.com/office/powerpoint/2010/main" val="2036002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r>
              <a:rPr lang="es-ES" sz="2800"/>
              <a:t>THANK YOU</a:t>
            </a:r>
            <a:endParaRPr lang="lv-LV" sz="2800"/>
          </a:p>
        </p:txBody>
      </p:sp>
    </p:spTree>
    <p:extLst>
      <p:ext uri="{BB962C8B-B14F-4D97-AF65-F5344CB8AC3E}">
        <p14:creationId xmlns:p14="http://schemas.microsoft.com/office/powerpoint/2010/main" val="3337724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defTabSz="514323">
              <a:spcBef>
                <a:spcPts val="600"/>
              </a:spcBef>
              <a:spcAft>
                <a:spcPts val="600"/>
              </a:spcAft>
              <a:buBlip>
                <a:blip r:embed="rId3"/>
              </a:buBlip>
            </a:pPr>
            <a:r>
              <a:rPr lang="en-GB" sz="1230">
                <a:solidFill>
                  <a:srgbClr val="5D5D5D"/>
                </a:solidFill>
                <a:latin typeface="Myriad Pro" charset="0"/>
              </a:rPr>
              <a:t>Existing Baltics connection with EU via Poland 	      </a:t>
            </a:r>
            <a:r>
              <a:rPr lang="en-GB" sz="1230" b="1">
                <a:solidFill>
                  <a:srgbClr val="5D5D5D"/>
                </a:solidFill>
                <a:latin typeface="Myriad Pro" charset="0"/>
              </a:rPr>
              <a:t>difficult, high cost </a:t>
            </a:r>
          </a:p>
          <a:p>
            <a:pPr lvl="0" indent="-134993" defTabSz="514323">
              <a:spcBef>
                <a:spcPts val="750"/>
              </a:spcBef>
              <a:spcAft>
                <a:spcPts val="600"/>
              </a:spcAft>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a:solidFill>
                  <a:srgbClr val="5D5D5D"/>
                </a:solidFill>
                <a:latin typeface="Myriad Pro" charset="0"/>
              </a:rPr>
              <a:t>           </a:t>
            </a:r>
            <a:r>
              <a:rPr lang="en-GB" sz="1230" b="1">
                <a:solidFill>
                  <a:srgbClr val="5D5D5D"/>
                </a:solidFill>
                <a:latin typeface="Myriad Pro" charset="0"/>
              </a:rPr>
              <a:t>joint</a:t>
            </a:r>
            <a:r>
              <a:rPr lang="en-GB" sz="1230">
                <a:solidFill>
                  <a:srgbClr val="5D5D5D"/>
                </a:solidFill>
                <a:latin typeface="Myriad Pro" charset="0"/>
              </a:rPr>
              <a:t> project of three EU Member States – </a:t>
            </a:r>
            <a:r>
              <a:rPr lang="en-GB" sz="1230" b="1">
                <a:solidFill>
                  <a:srgbClr val="5D5D5D"/>
                </a:solidFill>
                <a:latin typeface="Myriad Pro" charset="0"/>
              </a:rPr>
              <a:t>Estonia, Latvia </a:t>
            </a:r>
            <a:r>
              <a:rPr lang="en-GB" sz="1230">
                <a:solidFill>
                  <a:srgbClr val="5D5D5D"/>
                </a:solidFill>
                <a:latin typeface="Myriad Pro" charset="0"/>
              </a:rPr>
              <a:t>and </a:t>
            </a:r>
            <a:r>
              <a:rPr lang="en-GB" sz="1230" b="1">
                <a:solidFill>
                  <a:srgbClr val="5D5D5D"/>
                </a:solidFill>
                <a:latin typeface="Myriad Pro" charset="0"/>
              </a:rPr>
              <a:t>Lithuania</a:t>
            </a:r>
            <a:r>
              <a:rPr lang="en-GB" sz="1230">
                <a:solidFill>
                  <a:srgbClr val="5D5D5D"/>
                </a:solidFill>
                <a:latin typeface="Myriad Pro" charset="0"/>
              </a:rPr>
              <a:t>.</a:t>
            </a:r>
          </a:p>
          <a:p>
            <a:pPr lvl="0" indent="-134993" defTabSz="514323">
              <a:spcBef>
                <a:spcPts val="750"/>
              </a:spcBef>
              <a:spcAft>
                <a:spcPts val="600"/>
              </a:spcAft>
              <a:buBlip>
                <a:blip r:embed="rId3"/>
              </a:buBlip>
            </a:pPr>
            <a:r>
              <a:rPr lang="en-GB" sz="1230">
                <a:solidFill>
                  <a:srgbClr val="5D5D5D"/>
                </a:solidFill>
                <a:latin typeface="Myriad Pro" charset="0"/>
              </a:rPr>
              <a:t>New </a:t>
            </a:r>
            <a:r>
              <a:rPr lang="en-GB" sz="1230" b="1">
                <a:solidFill>
                  <a:srgbClr val="5D5D5D"/>
                </a:solidFill>
                <a:latin typeface="Myriad Pro" charset="0"/>
              </a:rPr>
              <a:t>High Speed Railway </a:t>
            </a:r>
            <a:r>
              <a:rPr lang="en-GB" sz="1230">
                <a:solidFill>
                  <a:srgbClr val="5D5D5D"/>
                </a:solidFill>
                <a:latin typeface="Myriad Pro" charset="0"/>
              </a:rPr>
              <a:t>Line	          fast-conventional double track 1435mm gauge </a:t>
            </a:r>
          </a:p>
          <a:p>
            <a:pPr lvl="0" indent="-134993" defTabSz="514323">
              <a:spcBef>
                <a:spcPts val="750"/>
              </a:spcBef>
              <a:buBlip>
                <a:blip r:embed="rId3"/>
              </a:buBlip>
            </a:pPr>
            <a:r>
              <a:rPr lang="en-GB" sz="1230">
                <a:solidFill>
                  <a:srgbClr val="5D5D5D"/>
                </a:solidFill>
                <a:latin typeface="Myriad Pro" charset="0"/>
              </a:rPr>
              <a:t>Symbolic </a:t>
            </a:r>
            <a:r>
              <a:rPr lang="en-GB" sz="1230" b="1">
                <a:solidFill>
                  <a:srgbClr val="5D5D5D"/>
                </a:solidFill>
                <a:latin typeface="Myriad Pro" charset="0"/>
              </a:rPr>
              <a:t>return</a:t>
            </a:r>
            <a:r>
              <a:rPr lang="en-GB" sz="1230">
                <a:solidFill>
                  <a:srgbClr val="5D5D5D"/>
                </a:solidFill>
                <a:latin typeface="Myriad Pro" charset="0"/>
              </a:rPr>
              <a:t> of the </a:t>
            </a:r>
            <a:r>
              <a:rPr lang="en-GB" sz="1230" b="1">
                <a:solidFill>
                  <a:srgbClr val="5D5D5D"/>
                </a:solidFill>
                <a:latin typeface="Myriad Pro" charset="0"/>
              </a:rPr>
              <a:t>Baltic States </a:t>
            </a:r>
            <a:r>
              <a:rPr lang="en-GB" sz="1230">
                <a:solidFill>
                  <a:srgbClr val="5D5D5D"/>
                </a:solidFill>
                <a:latin typeface="Myriad Pro" charset="0"/>
              </a:rPr>
              <a:t>to </a:t>
            </a:r>
            <a:r>
              <a:rPr lang="en-GB" sz="1230" b="1">
                <a:solidFill>
                  <a:srgbClr val="5D5D5D"/>
                </a:solidFill>
                <a:latin typeface="Myriad Pro" charset="0"/>
              </a:rPr>
              <a:t>Europe</a:t>
            </a:r>
            <a:r>
              <a:rPr lang="en-GB" sz="1230">
                <a:solidFill>
                  <a:srgbClr val="5D5D5D"/>
                </a:solidFill>
                <a:latin typeface="Myriad Pro" charset="0"/>
              </a:rPr>
              <a:t>. </a:t>
            </a:r>
            <a:endParaRPr lang="es-ES" sz="1230">
              <a:solidFill>
                <a:srgbClr val="5D5D5D"/>
              </a:solidFill>
              <a:latin typeface="Myriad Pro" charset="0"/>
            </a:endParaRPr>
          </a:p>
          <a:p>
            <a:pPr lvl="0" defTabSz="514323">
              <a:spcBef>
                <a:spcPts val="0"/>
              </a:spcBef>
            </a:pPr>
            <a:endParaRPr lang="en-GB" sz="1230">
              <a:solidFill>
                <a:srgbClr val="5D5D5D"/>
              </a:solidFill>
              <a:latin typeface="Myriad Pro" charset="0"/>
            </a:endParaRPr>
          </a:p>
          <a:p>
            <a:pPr lvl="0" indent="-134993" defTabSz="514323">
              <a:spcBef>
                <a:spcPts val="0"/>
              </a:spcBef>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b="1">
                <a:solidFill>
                  <a:srgbClr val="5D5D5D"/>
                </a:solidFill>
                <a:latin typeface="Myriad Pro" charset="0"/>
              </a:rPr>
              <a:t> </a:t>
            </a:r>
            <a:r>
              <a:rPr lang="en-GB" sz="1230">
                <a:solidFill>
                  <a:srgbClr val="5D5D5D"/>
                </a:solidFill>
                <a:latin typeface="Myriad Pro" charset="0"/>
              </a:rPr>
              <a:t>to become part of the </a:t>
            </a:r>
            <a:r>
              <a:rPr lang="en-GB" sz="1230" b="1">
                <a:solidFill>
                  <a:srgbClr val="5D5D5D"/>
                </a:solidFill>
                <a:latin typeface="Myriad Pro" charset="0"/>
              </a:rPr>
              <a:t>EU TEN-T North Sea – Baltic Core Network Corridor</a:t>
            </a:r>
            <a:r>
              <a:rPr lang="en-GB" sz="1230">
                <a:solidFill>
                  <a:srgbClr val="5D5D5D"/>
                </a:solidFill>
                <a:latin typeface="Myriad Pro" charset="0"/>
              </a:rPr>
              <a:t>:</a:t>
            </a:r>
          </a:p>
          <a:p>
            <a:pPr lvl="0" defTabSz="514323">
              <a:spcBef>
                <a:spcPts val="0"/>
              </a:spcBef>
              <a:spcAft>
                <a:spcPts val="600"/>
              </a:spcAft>
            </a:pPr>
            <a:r>
              <a:rPr lang="en-GB" sz="1230" i="1">
                <a:solidFill>
                  <a:srgbClr val="5D5D5D"/>
                </a:solidFill>
                <a:latin typeface="Myriad Pro" charset="0"/>
              </a:rPr>
              <a:t>linking Europe´s largest ports (Rotterdam, Hamburg and Antwerp) through the Netherlands, Belgium, Germany and Poland, with the three Baltic States. </a:t>
            </a:r>
          </a:p>
          <a:p>
            <a:pPr indent="-134993" defTabSz="514323">
              <a:spcBef>
                <a:spcPts val="750"/>
              </a:spcBef>
              <a:buBlip>
                <a:blip r:embed="rId3"/>
              </a:buBlip>
            </a:pPr>
            <a:r>
              <a:rPr lang="en-GB" sz="1230">
                <a:solidFill>
                  <a:srgbClr val="5D5D5D"/>
                </a:solidFill>
                <a:latin typeface="Myriad Pro" charset="0"/>
              </a:rPr>
              <a:t>Estonia, Latvia and Lithuania </a:t>
            </a:r>
            <a:r>
              <a:rPr lang="en-GB" sz="1230" b="1">
                <a:solidFill>
                  <a:srgbClr val="5D5D5D"/>
                </a:solidFill>
                <a:latin typeface="Myriad Pro" charset="0"/>
              </a:rPr>
              <a:t>full integration </a:t>
            </a:r>
            <a:r>
              <a:rPr lang="en-GB" sz="1230">
                <a:solidFill>
                  <a:srgbClr val="5D5D5D"/>
                </a:solidFill>
                <a:latin typeface="Myriad Pro" charset="0"/>
              </a:rPr>
              <a:t>into European railway area. </a:t>
            </a:r>
            <a:endParaRPr lang="es-ES" sz="1230">
              <a:solidFill>
                <a:srgbClr val="5D5D5D"/>
              </a:solidFill>
              <a:latin typeface="Myriad Pro" charset="0"/>
            </a:endParaRPr>
          </a:p>
          <a:p>
            <a:endParaRPr lang="lv-LV"/>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6" y="704551"/>
            <a:ext cx="5244662" cy="569913"/>
          </a:xfrm>
        </p:spPr>
        <p:txBody>
          <a:bodyPr/>
          <a:lstStyle/>
          <a:p>
            <a:r>
              <a:rPr lang="es-ES" sz="2000"/>
              <a:t>BACKGROUND</a:t>
            </a:r>
            <a:endParaRPr lang="lv-LV" sz="2000"/>
          </a:p>
          <a:p>
            <a:endParaRPr lang="es-ES" sz="200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p:nvPr/>
        </p:nvCxnSpPr>
        <p:spPr>
          <a:xfrm>
            <a:off x="2724150" y="2625649"/>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texto, tabla, verde, cubierto&#10;&#10;Descripción generada automáticamente">
            <a:extLst>
              <a:ext uri="{FF2B5EF4-FFF2-40B4-BE49-F238E27FC236}">
                <a16:creationId xmlns:a16="http://schemas.microsoft.com/office/drawing/2014/main" id="{86441873-6D8E-46BE-8C46-D9296835121B}"/>
              </a:ext>
            </a:extLst>
          </p:cNvPr>
          <p:cNvPicPr>
            <a:picLocks noChangeAspect="1"/>
          </p:cNvPicPr>
          <p:nvPr/>
        </p:nvPicPr>
        <p:blipFill rotWithShape="1">
          <a:blip r:embed="rId3"/>
          <a:srcRect t="1089" r="-720" b="1089"/>
          <a:stretch/>
        </p:blipFill>
        <p:spPr>
          <a:xfrm>
            <a:off x="6565422" y="1413328"/>
            <a:ext cx="1910872" cy="3627643"/>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es-ES" sz="2000">
                <a:latin typeface="Myriad Pro Semibold"/>
              </a:rPr>
              <a:t>KAUNAS-</a:t>
            </a:r>
            <a:r>
              <a:rPr lang="en-GB" sz="2000">
                <a:latin typeface="Myriad Pro Semibold"/>
              </a:rPr>
              <a:t>ŠVEICARIJA</a:t>
            </a:r>
            <a:r>
              <a:rPr lang="es-ES" sz="2000">
                <a:latin typeface="Myriad Pro Semibold"/>
              </a:rPr>
              <a:t> SECTION GENERAL DESCRIPTION</a:t>
            </a: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484224"/>
          </a:xfrm>
          <a:prstGeom prst="rect">
            <a:avLst/>
          </a:prstGeom>
        </p:spPr>
        <p:txBody>
          <a:bodyPr wrap="square" lIns="91440" tIns="45720" rIns="91440" bIns="45720" anchor="t">
            <a:spAutoFit/>
          </a:bodyPr>
          <a:lstStyle/>
          <a:p>
            <a:pPr indent="-134620" defTabSz="514323">
              <a:lnSpc>
                <a:spcPct val="107000"/>
              </a:lnSpc>
              <a:spcBef>
                <a:spcPts val="750"/>
              </a:spcBef>
              <a:spcAft>
                <a:spcPts val="429"/>
              </a:spcAft>
              <a:buBlip>
                <a:blip r:embed="rId4"/>
              </a:buBlip>
            </a:pPr>
            <a:r>
              <a:rPr lang="es-ES" sz="1000" dirty="0" err="1">
                <a:solidFill>
                  <a:srgbClr val="5D5D5D"/>
                </a:solidFill>
                <a:latin typeface="Myriad Pro"/>
              </a:rPr>
              <a:t>This</a:t>
            </a:r>
            <a:r>
              <a:rPr lang="es-ES" sz="1000" dirty="0">
                <a:solidFill>
                  <a:srgbClr val="5D5D5D"/>
                </a:solidFill>
                <a:latin typeface="Myriad Pro"/>
              </a:rPr>
              <a:t> </a:t>
            </a:r>
            <a:r>
              <a:rPr lang="es-ES" sz="1000" dirty="0" err="1">
                <a:solidFill>
                  <a:srgbClr val="5D5D5D"/>
                </a:solidFill>
                <a:latin typeface="Myriad Pro"/>
              </a:rPr>
              <a:t>section</a:t>
            </a:r>
            <a:r>
              <a:rPr lang="es-ES" sz="1000" dirty="0">
                <a:solidFill>
                  <a:srgbClr val="5D5D5D"/>
                </a:solidFill>
                <a:latin typeface="Myriad Pro"/>
              </a:rPr>
              <a:t> </a:t>
            </a:r>
            <a:r>
              <a:rPr lang="es-ES" sz="1000" b="1" dirty="0" err="1">
                <a:solidFill>
                  <a:srgbClr val="5D5D5D"/>
                </a:solidFill>
                <a:latin typeface="Myriad Pro"/>
              </a:rPr>
              <a:t>connects</a:t>
            </a:r>
            <a:r>
              <a:rPr lang="es-ES" sz="1000" b="1" dirty="0">
                <a:solidFill>
                  <a:srgbClr val="5D5D5D"/>
                </a:solidFill>
                <a:latin typeface="Myriad Pro"/>
              </a:rPr>
              <a:t> </a:t>
            </a:r>
            <a:r>
              <a:rPr lang="es-ES" sz="1000" dirty="0" err="1">
                <a:solidFill>
                  <a:srgbClr val="5D5D5D"/>
                </a:solidFill>
                <a:latin typeface="Myriad Pro"/>
              </a:rPr>
              <a:t>one</a:t>
            </a:r>
            <a:r>
              <a:rPr lang="es-ES" sz="1000" dirty="0">
                <a:solidFill>
                  <a:srgbClr val="5D5D5D"/>
                </a:solidFill>
                <a:latin typeface="Myriad Pro"/>
              </a:rPr>
              <a:t> </a:t>
            </a:r>
            <a:r>
              <a:rPr lang="es-ES" sz="1000" dirty="0" err="1">
                <a:solidFill>
                  <a:srgbClr val="5D5D5D"/>
                </a:solidFill>
                <a:latin typeface="Myriad Pro"/>
              </a:rPr>
              <a:t>of</a:t>
            </a:r>
            <a:r>
              <a:rPr lang="es-ES" sz="1000" dirty="0">
                <a:solidFill>
                  <a:srgbClr val="5D5D5D"/>
                </a:solidFill>
                <a:latin typeface="Myriad Pro"/>
              </a:rPr>
              <a:t> </a:t>
            </a:r>
            <a:r>
              <a:rPr lang="es-ES" sz="1000" dirty="0" err="1">
                <a:solidFill>
                  <a:srgbClr val="5D5D5D"/>
                </a:solidFill>
                <a:latin typeface="Myriad Pro"/>
              </a:rPr>
              <a:t>the</a:t>
            </a:r>
            <a:r>
              <a:rPr lang="es-ES" sz="1000" dirty="0">
                <a:solidFill>
                  <a:srgbClr val="5D5D5D"/>
                </a:solidFill>
                <a:latin typeface="Myriad Pro"/>
              </a:rPr>
              <a:t> </a:t>
            </a:r>
            <a:r>
              <a:rPr lang="es-ES" sz="1000" dirty="0" err="1">
                <a:solidFill>
                  <a:srgbClr val="5D5D5D"/>
                </a:solidFill>
                <a:latin typeface="Myriad Pro"/>
              </a:rPr>
              <a:t>most</a:t>
            </a:r>
            <a:r>
              <a:rPr lang="es-ES" sz="1000" dirty="0">
                <a:solidFill>
                  <a:srgbClr val="5D5D5D"/>
                </a:solidFill>
                <a:latin typeface="Myriad Pro"/>
              </a:rPr>
              <a:t> </a:t>
            </a:r>
            <a:r>
              <a:rPr lang="es-ES" sz="1000" dirty="0" err="1">
                <a:solidFill>
                  <a:srgbClr val="5D5D5D"/>
                </a:solidFill>
                <a:latin typeface="Myriad Pro"/>
              </a:rPr>
              <a:t>populated</a:t>
            </a:r>
            <a:r>
              <a:rPr lang="es-ES" sz="1000" dirty="0">
                <a:solidFill>
                  <a:srgbClr val="5D5D5D"/>
                </a:solidFill>
                <a:latin typeface="Myriad Pro"/>
              </a:rPr>
              <a:t> áreas, </a:t>
            </a:r>
            <a:r>
              <a:rPr lang="es-ES" sz="1000" b="1" dirty="0">
                <a:solidFill>
                  <a:srgbClr val="5D5D5D"/>
                </a:solidFill>
              </a:rPr>
              <a:t>Kaunas</a:t>
            </a:r>
            <a:r>
              <a:rPr lang="en-GB" sz="1000" b="1" dirty="0">
                <a:solidFill>
                  <a:srgbClr val="5D5D5D"/>
                </a:solidFill>
                <a:latin typeface="Myriad Pro"/>
              </a:rPr>
              <a:t>, </a:t>
            </a:r>
            <a:r>
              <a:rPr lang="en-GB" sz="1000" dirty="0">
                <a:solidFill>
                  <a:srgbClr val="5D5D5D"/>
                </a:solidFill>
                <a:latin typeface="Myriad Pro"/>
              </a:rPr>
              <a:t>to the southwest of Jonava District Municipality, in </a:t>
            </a:r>
            <a:r>
              <a:rPr lang="en-GB" sz="1000" b="1" dirty="0" err="1">
                <a:solidFill>
                  <a:srgbClr val="5D5D5D"/>
                </a:solidFill>
                <a:latin typeface="Myriad Pro"/>
              </a:rPr>
              <a:t>Šveicarija</a:t>
            </a:r>
            <a:r>
              <a:rPr lang="en-GB" sz="1000" dirty="0">
                <a:solidFill>
                  <a:srgbClr val="5D5D5D"/>
                </a:solidFill>
                <a:latin typeface="Myriad Pro"/>
              </a:rPr>
              <a:t>.</a:t>
            </a:r>
            <a:endParaRPr lang="es-ES" dirty="0">
              <a:latin typeface="Myriad Pro"/>
            </a:endParaRPr>
          </a:p>
          <a:p>
            <a:pPr indent="-134620" defTabSz="514323">
              <a:lnSpc>
                <a:spcPct val="107000"/>
              </a:lnSpc>
              <a:spcBef>
                <a:spcPts val="750"/>
              </a:spcBef>
              <a:spcAft>
                <a:spcPts val="429"/>
              </a:spcAft>
              <a:buFont typeface="Arial"/>
              <a:buBlip>
                <a:blip r:embed="rId4"/>
              </a:buBlip>
            </a:pPr>
            <a:r>
              <a:rPr lang="en-GB" sz="1000" dirty="0">
                <a:solidFill>
                  <a:srgbClr val="5D5D5D"/>
                </a:solidFill>
                <a:latin typeface="Myriad Pro"/>
              </a:rPr>
              <a:t>The </a:t>
            </a:r>
            <a:r>
              <a:rPr lang="en-GB" sz="1000" b="1" dirty="0">
                <a:solidFill>
                  <a:srgbClr val="5D5D5D"/>
                </a:solidFill>
                <a:latin typeface="Myriad Pro"/>
              </a:rPr>
              <a:t>alignment </a:t>
            </a:r>
            <a:r>
              <a:rPr lang="en-GB" sz="1000" dirty="0">
                <a:solidFill>
                  <a:srgbClr val="5D5D5D"/>
                </a:solidFill>
                <a:latin typeface="Myriad Pro"/>
              </a:rPr>
              <a:t>of this section has been designed within the boundaries of the approved </a:t>
            </a:r>
            <a:r>
              <a:rPr lang="en-GB" sz="1000" b="1" dirty="0">
                <a:solidFill>
                  <a:srgbClr val="5D5D5D"/>
                </a:solidFill>
                <a:latin typeface="Myriad Pro"/>
              </a:rPr>
              <a:t>Special Plan, </a:t>
            </a:r>
            <a:r>
              <a:rPr lang="en-GB" sz="1000" dirty="0">
                <a:solidFill>
                  <a:srgbClr val="5D5D5D"/>
                </a:solidFill>
                <a:latin typeface="Myriad Pro"/>
              </a:rPr>
              <a:t>running in close proximity to: </a:t>
            </a:r>
            <a:r>
              <a:rPr lang="en-GB" sz="1000" dirty="0" err="1">
                <a:solidFill>
                  <a:srgbClr val="5D5D5D"/>
                </a:solidFill>
                <a:latin typeface="Myriad Pro"/>
              </a:rPr>
              <a:t>Gumbiškiai</a:t>
            </a:r>
            <a:r>
              <a:rPr lang="es-ES" sz="1000" dirty="0">
                <a:solidFill>
                  <a:srgbClr val="5D5D5D"/>
                </a:solidFill>
                <a:latin typeface="Myriad Pro"/>
              </a:rPr>
              <a:t>, </a:t>
            </a:r>
            <a:r>
              <a:rPr lang="es-ES" sz="1000" dirty="0" err="1">
                <a:solidFill>
                  <a:srgbClr val="5D5D5D"/>
                </a:solidFill>
                <a:latin typeface="Myriad Pro"/>
              </a:rPr>
              <a:t>Šafárka</a:t>
            </a:r>
            <a:r>
              <a:rPr lang="es-ES" sz="1000" dirty="0">
                <a:solidFill>
                  <a:srgbClr val="5D5D5D"/>
                </a:solidFill>
                <a:latin typeface="Myriad Pro"/>
              </a:rPr>
              <a:t>, and I</a:t>
            </a:r>
            <a:r>
              <a:rPr lang="en-GB" sz="1000" dirty="0">
                <a:solidFill>
                  <a:srgbClr val="5D5D5D"/>
                </a:solidFill>
                <a:ea typeface="+mn-lt"/>
                <a:cs typeface="+mn-lt"/>
              </a:rPr>
              <a:t>š</a:t>
            </a:r>
            <a:r>
              <a:rPr lang="es-ES" sz="1000" dirty="0" err="1">
                <a:solidFill>
                  <a:srgbClr val="5D5D5D"/>
                </a:solidFill>
                <a:latin typeface="Myriad Pro"/>
              </a:rPr>
              <a:t>orai</a:t>
            </a:r>
            <a:r>
              <a:rPr lang="es-ES" sz="1000" dirty="0">
                <a:solidFill>
                  <a:srgbClr val="5D5D5D"/>
                </a:solidFill>
                <a:latin typeface="Myriad Pro"/>
              </a:rPr>
              <a:t>.</a:t>
            </a:r>
            <a:endParaRPr lang="en-GB" sz="1000" dirty="0">
              <a:solidFill>
                <a:srgbClr val="5D5D5D"/>
              </a:solidFill>
              <a:latin typeface="Myriad Pro"/>
            </a:endParaRPr>
          </a:p>
          <a:p>
            <a:pPr indent="-134620" defTabSz="514323">
              <a:lnSpc>
                <a:spcPct val="107000"/>
              </a:lnSpc>
              <a:spcBef>
                <a:spcPts val="750"/>
              </a:spcBef>
              <a:spcAft>
                <a:spcPts val="429"/>
              </a:spcAft>
              <a:buBlip>
                <a:blip r:embed="rId4"/>
              </a:buBlip>
            </a:pPr>
            <a:r>
              <a:rPr lang="en-GB" sz="1000" dirty="0">
                <a:solidFill>
                  <a:srgbClr val="5D5D5D"/>
                </a:solidFill>
                <a:latin typeface="Myriad Pro"/>
              </a:rPr>
              <a:t>The stretch intersects several existing transport infrastructure, for which </a:t>
            </a:r>
            <a:r>
              <a:rPr lang="en-GB" sz="1000" b="1" dirty="0">
                <a:solidFill>
                  <a:srgbClr val="5D5D5D"/>
                </a:solidFill>
                <a:latin typeface="Myriad Pro"/>
              </a:rPr>
              <a:t>new infrastructures solutions </a:t>
            </a:r>
            <a:r>
              <a:rPr lang="en-GB" sz="1000" dirty="0">
                <a:solidFill>
                  <a:srgbClr val="5D5D5D"/>
                </a:solidFill>
                <a:latin typeface="Myriad Pro"/>
              </a:rPr>
              <a:t>have been designed, </a:t>
            </a:r>
            <a:r>
              <a:rPr lang="en-GB" sz="1000" b="1" dirty="0">
                <a:solidFill>
                  <a:srgbClr val="5D5D5D"/>
                </a:solidFill>
                <a:latin typeface="Myriad Pro"/>
              </a:rPr>
              <a:t>avoiding level crossings </a:t>
            </a:r>
            <a:r>
              <a:rPr lang="en-GB" sz="1000" dirty="0">
                <a:solidFill>
                  <a:srgbClr val="5D5D5D"/>
                </a:solidFill>
                <a:latin typeface="Myriad Pro"/>
              </a:rPr>
              <a:t>that represent one of the </a:t>
            </a:r>
            <a:r>
              <a:rPr lang="en-GB" sz="1000" b="1" dirty="0">
                <a:solidFill>
                  <a:srgbClr val="5D5D5D"/>
                </a:solidFill>
                <a:latin typeface="Myriad Pro"/>
              </a:rPr>
              <a:t>rail sector´s biggest safety concerns. </a:t>
            </a:r>
            <a:endParaRPr lang="en-GB" sz="1000" b="1" dirty="0">
              <a:solidFill>
                <a:srgbClr val="5D5D5D"/>
              </a:solidFill>
              <a:latin typeface="Myriad Pro" charset="0"/>
            </a:endParaRPr>
          </a:p>
          <a:p>
            <a:pPr indent="-134620" defTabSz="514323">
              <a:lnSpc>
                <a:spcPct val="107000"/>
              </a:lnSpc>
              <a:spcBef>
                <a:spcPts val="750"/>
              </a:spcBef>
              <a:spcAft>
                <a:spcPts val="429"/>
              </a:spcAft>
              <a:buBlip>
                <a:blip r:embed="rId4"/>
              </a:buBlip>
            </a:pPr>
            <a:r>
              <a:rPr lang="en-GB" sz="1000" b="1" dirty="0">
                <a:solidFill>
                  <a:srgbClr val="5D5D5D"/>
                </a:solidFill>
                <a:latin typeface="Myriad Pro"/>
              </a:rPr>
              <a:t>Access roads</a:t>
            </a:r>
            <a:r>
              <a:rPr lang="en-GB" sz="1000" dirty="0">
                <a:solidFill>
                  <a:srgbClr val="5D5D5D"/>
                </a:solidFill>
                <a:latin typeface="Myriad Pro"/>
              </a:rPr>
              <a:t> parallel to the new railway line have been </a:t>
            </a:r>
            <a:r>
              <a:rPr lang="en-GB" sz="1000" b="1" dirty="0">
                <a:solidFill>
                  <a:srgbClr val="5D5D5D"/>
                </a:solidFill>
                <a:latin typeface="Myriad Pro"/>
              </a:rPr>
              <a:t>designed</a:t>
            </a:r>
            <a:r>
              <a:rPr lang="en-GB" sz="1000" dirty="0">
                <a:solidFill>
                  <a:srgbClr val="5D5D5D"/>
                </a:solidFill>
                <a:latin typeface="Myriad Pro"/>
              </a:rPr>
              <a:t>, </a:t>
            </a:r>
            <a:r>
              <a:rPr lang="en-GB" sz="1000" b="1" dirty="0">
                <a:solidFill>
                  <a:srgbClr val="5D5D5D"/>
                </a:solidFill>
                <a:latin typeface="Myriad Pro"/>
              </a:rPr>
              <a:t>ensuring connectivity </a:t>
            </a:r>
            <a:r>
              <a:rPr lang="en-GB" sz="1000" dirty="0">
                <a:solidFill>
                  <a:srgbClr val="5D5D5D"/>
                </a:solidFill>
                <a:latin typeface="Myriad Pro"/>
              </a:rPr>
              <a:t>among the adjacent private </a:t>
            </a:r>
            <a:r>
              <a:rPr lang="en-GB" sz="1000" dirty="0" err="1">
                <a:solidFill>
                  <a:srgbClr val="5D5D5D"/>
                </a:solidFill>
                <a:latin typeface="Myriad Pro"/>
              </a:rPr>
              <a:t>landplot</a:t>
            </a:r>
            <a:r>
              <a:rPr lang="en-GB" sz="1000" dirty="0">
                <a:solidFill>
                  <a:srgbClr val="5D5D5D"/>
                </a:solidFill>
                <a:latin typeface="Myriad Pro"/>
              </a:rPr>
              <a:t> owners.</a:t>
            </a:r>
          </a:p>
          <a:p>
            <a:pPr defTabSz="514323">
              <a:lnSpc>
                <a:spcPct val="107000"/>
              </a:lnSpc>
              <a:spcBef>
                <a:spcPts val="750"/>
              </a:spcBef>
              <a:spcAft>
                <a:spcPts val="429"/>
              </a:spcAft>
            </a:pPr>
            <a:r>
              <a:rPr lang="en-GB" sz="1000" i="1" dirty="0">
                <a:solidFill>
                  <a:srgbClr val="5D5D5D"/>
                </a:solidFill>
                <a:latin typeface="Myriad Pro"/>
              </a:rPr>
              <a:t>NOTE: </a:t>
            </a:r>
            <a:r>
              <a:rPr lang="es-ES" sz="1000" i="1" dirty="0" err="1">
                <a:solidFill>
                  <a:schemeClr val="bg1">
                    <a:lumMod val="50000"/>
                  </a:schemeClr>
                </a:solidFill>
                <a:latin typeface="Myriad Pro"/>
              </a:rPr>
              <a:t>For</a:t>
            </a:r>
            <a:r>
              <a:rPr lang="es-ES" sz="1000" i="1" dirty="0">
                <a:solidFill>
                  <a:schemeClr val="bg1">
                    <a:lumMod val="50000"/>
                  </a:schemeClr>
                </a:solidFill>
                <a:latin typeface="Myriad Pro"/>
              </a:rPr>
              <a:t> the </a:t>
            </a:r>
            <a:r>
              <a:rPr lang="es-ES" sz="1000" i="1" dirty="0" err="1">
                <a:solidFill>
                  <a:schemeClr val="bg1">
                    <a:lumMod val="50000"/>
                  </a:schemeClr>
                </a:solidFill>
                <a:latin typeface="Myriad Pro"/>
              </a:rPr>
              <a:t>purpose</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of</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this</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presentation</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we´ll</a:t>
            </a:r>
            <a:r>
              <a:rPr lang="es-ES" sz="1000" i="1" dirty="0">
                <a:solidFill>
                  <a:schemeClr val="bg1">
                    <a:lumMod val="50000"/>
                  </a:schemeClr>
                </a:solidFill>
                <a:latin typeface="Myriad Pro"/>
              </a:rPr>
              <a:t> be </a:t>
            </a:r>
            <a:r>
              <a:rPr lang="es-ES" sz="1000" i="1" dirty="0" err="1">
                <a:solidFill>
                  <a:schemeClr val="bg1">
                    <a:lumMod val="50000"/>
                  </a:schemeClr>
                </a:solidFill>
                <a:latin typeface="Myriad Pro"/>
              </a:rPr>
              <a:t>showing</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only</a:t>
            </a:r>
            <a:r>
              <a:rPr lang="es-ES" sz="1000" i="1" dirty="0">
                <a:solidFill>
                  <a:schemeClr val="bg1">
                    <a:lumMod val="50000"/>
                  </a:schemeClr>
                </a:solidFill>
                <a:latin typeface="Myriad Pro"/>
              </a:rPr>
              <a:t> the </a:t>
            </a:r>
            <a:r>
              <a:rPr lang="es-ES" sz="1000" i="1" dirty="0" err="1">
                <a:solidFill>
                  <a:schemeClr val="bg1">
                    <a:lumMod val="50000"/>
                  </a:schemeClr>
                </a:solidFill>
                <a:latin typeface="Myriad Pro"/>
              </a:rPr>
              <a:t>infrastructure</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within</a:t>
            </a:r>
            <a:r>
              <a:rPr lang="es-ES" sz="1000" i="1" dirty="0">
                <a:solidFill>
                  <a:schemeClr val="bg1">
                    <a:lumMod val="50000"/>
                  </a:schemeClr>
                </a:solidFill>
                <a:latin typeface="Myriad Pro"/>
              </a:rPr>
              <a:t> the </a:t>
            </a:r>
            <a:r>
              <a:rPr lang="es-ES" sz="1000" i="1" dirty="0" err="1">
                <a:solidFill>
                  <a:schemeClr val="bg1">
                    <a:lumMod val="50000"/>
                  </a:schemeClr>
                </a:solidFill>
                <a:latin typeface="Myriad Pro"/>
              </a:rPr>
              <a:t>boundaries</a:t>
            </a:r>
            <a:r>
              <a:rPr lang="es-ES" sz="1000" i="1" dirty="0">
                <a:solidFill>
                  <a:schemeClr val="bg1">
                    <a:lumMod val="50000"/>
                  </a:schemeClr>
                </a:solidFill>
                <a:latin typeface="Myriad Pro"/>
              </a:rPr>
              <a:t> </a:t>
            </a:r>
            <a:r>
              <a:rPr lang="es-ES" sz="1000" i="1" dirty="0" err="1">
                <a:solidFill>
                  <a:schemeClr val="bg1">
                    <a:lumMod val="50000"/>
                  </a:schemeClr>
                </a:solidFill>
                <a:latin typeface="Myriad Pro"/>
              </a:rPr>
              <a:t>of</a:t>
            </a:r>
            <a:r>
              <a:rPr lang="en-GB" sz="1000" i="1" dirty="0">
                <a:solidFill>
                  <a:schemeClr val="bg1">
                    <a:lumMod val="50000"/>
                  </a:schemeClr>
                </a:solidFill>
                <a:latin typeface="Myriad Pro"/>
              </a:rPr>
              <a:t> </a:t>
            </a:r>
            <a:r>
              <a:rPr lang="en-GB" sz="1000" i="1" dirty="0" err="1">
                <a:solidFill>
                  <a:schemeClr val="bg1">
                    <a:lumMod val="50000"/>
                  </a:schemeClr>
                </a:solidFill>
                <a:latin typeface="Myriad Pro"/>
              </a:rPr>
              <a:t>Jonava</a:t>
            </a:r>
            <a:r>
              <a:rPr lang="en-GB" sz="1000" i="1" dirty="0">
                <a:solidFill>
                  <a:schemeClr val="bg1">
                    <a:lumMod val="50000"/>
                  </a:schemeClr>
                </a:solidFill>
                <a:latin typeface="Myriad Pro"/>
              </a:rPr>
              <a:t> Municipality.</a:t>
            </a:r>
          </a:p>
          <a:p>
            <a:pPr defTabSz="514323">
              <a:lnSpc>
                <a:spcPct val="107000"/>
              </a:lnSpc>
              <a:spcBef>
                <a:spcPts val="750"/>
              </a:spcBef>
              <a:spcAft>
                <a:spcPts val="429"/>
              </a:spcAft>
            </a:pPr>
            <a:endParaRPr lang="es-ES" sz="1000" dirty="0">
              <a:solidFill>
                <a:srgbClr val="5D5D5D"/>
              </a:solidFill>
              <a:latin typeface="Myriad Pro" charset="0"/>
            </a:endParaRPr>
          </a:p>
        </p:txBody>
      </p:sp>
      <p:pic>
        <p:nvPicPr>
          <p:cNvPr id="11" name="Imagen 10">
            <a:extLst>
              <a:ext uri="{FF2B5EF4-FFF2-40B4-BE49-F238E27FC236}">
                <a16:creationId xmlns:a16="http://schemas.microsoft.com/office/drawing/2014/main" id="{905C6565-E3D6-437C-B285-FD0662BC3F0E}"/>
              </a:ext>
            </a:extLst>
          </p:cNvPr>
          <p:cNvPicPr/>
          <p:nvPr/>
        </p:nvPicPr>
        <p:blipFill>
          <a:blip r:embed="rId5"/>
          <a:stretch>
            <a:fillRect/>
          </a:stretch>
        </p:blipFill>
        <p:spPr>
          <a:xfrm>
            <a:off x="4434859" y="1400949"/>
            <a:ext cx="1937469" cy="363146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628313">
            <a:off x="4846121" y="4104419"/>
            <a:ext cx="565149" cy="8474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Conector recto de flecha 12">
            <a:extLst>
              <a:ext uri="{FF2B5EF4-FFF2-40B4-BE49-F238E27FC236}">
                <a16:creationId xmlns:a16="http://schemas.microsoft.com/office/drawing/2014/main" id="{A45FED0C-B8BE-4508-BB48-9AC21E93DA78}"/>
              </a:ext>
            </a:extLst>
          </p:cNvPr>
          <p:cNvCxnSpPr>
            <a:cxnSpLocks/>
          </p:cNvCxnSpPr>
          <p:nvPr/>
        </p:nvCxnSpPr>
        <p:spPr>
          <a:xfrm flipV="1">
            <a:off x="5537143" y="4193805"/>
            <a:ext cx="650143" cy="301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FCE7C8C6-6157-4423-B132-31DA4E2A9AF6}"/>
              </a:ext>
            </a:extLst>
          </p:cNvPr>
          <p:cNvSpPr txBox="1"/>
          <p:nvPr/>
        </p:nvSpPr>
        <p:spPr>
          <a:xfrm>
            <a:off x="7589593" y="1783013"/>
            <a:ext cx="870897" cy="246221"/>
          </a:xfrm>
          <a:prstGeom prst="rect">
            <a:avLst/>
          </a:prstGeom>
          <a:noFill/>
        </p:spPr>
        <p:txBody>
          <a:bodyPr wrap="square" lIns="91440" tIns="45720" rIns="91440" bIns="45720" rtlCol="0" anchor="t">
            <a:spAutoFit/>
          </a:bodyPr>
          <a:lstStyle/>
          <a:p>
            <a:r>
              <a:rPr lang="en-GB" sz="1000">
                <a:solidFill>
                  <a:schemeClr val="accent6"/>
                </a:solidFill>
              </a:rPr>
              <a:t>HIGHWAY A6</a:t>
            </a:r>
            <a:endParaRPr lang="es-ES" sz="1000">
              <a:solidFill>
                <a:schemeClr val="accent6"/>
              </a:solidFill>
            </a:endParaRPr>
          </a:p>
        </p:txBody>
      </p:sp>
      <p:sp>
        <p:nvSpPr>
          <p:cNvPr id="23" name="CuadroTexto 22">
            <a:extLst>
              <a:ext uri="{FF2B5EF4-FFF2-40B4-BE49-F238E27FC236}">
                <a16:creationId xmlns:a16="http://schemas.microsoft.com/office/drawing/2014/main" id="{1FA32342-5D86-4671-A295-04B505BDCA02}"/>
              </a:ext>
            </a:extLst>
          </p:cNvPr>
          <p:cNvSpPr txBox="1"/>
          <p:nvPr/>
        </p:nvSpPr>
        <p:spPr>
          <a:xfrm>
            <a:off x="7632144" y="1456515"/>
            <a:ext cx="785793" cy="246221"/>
          </a:xfrm>
          <a:prstGeom prst="rect">
            <a:avLst/>
          </a:prstGeom>
          <a:noFill/>
          <a:ln>
            <a:solidFill>
              <a:srgbClr val="00B0F0"/>
            </a:solidFill>
          </a:ln>
        </p:spPr>
        <p:txBody>
          <a:bodyPr wrap="none" lIns="91440" tIns="45720" rIns="91440" bIns="45720" rtlCol="0" anchor="t">
            <a:spAutoFit/>
          </a:bodyPr>
          <a:lstStyle/>
          <a:p>
            <a:r>
              <a:rPr lang="en-GB" sz="1000">
                <a:solidFill>
                  <a:srgbClr val="00B0F0"/>
                </a:solidFill>
                <a:cs typeface="Calibri"/>
              </a:rPr>
              <a:t>ŠVEICARIJA</a:t>
            </a:r>
            <a:endParaRPr lang="es-ES" sz="1000">
              <a:solidFill>
                <a:srgbClr val="00B0F0"/>
              </a:solidFill>
              <a:cs typeface="Calibri"/>
            </a:endParaRPr>
          </a:p>
        </p:txBody>
      </p:sp>
      <p:sp>
        <p:nvSpPr>
          <p:cNvPr id="24" name="CuadroTexto 23">
            <a:extLst>
              <a:ext uri="{FF2B5EF4-FFF2-40B4-BE49-F238E27FC236}">
                <a16:creationId xmlns:a16="http://schemas.microsoft.com/office/drawing/2014/main" id="{64A63829-24D3-4EAC-84E3-BBCB570B1F59}"/>
              </a:ext>
            </a:extLst>
          </p:cNvPr>
          <p:cNvSpPr txBox="1"/>
          <p:nvPr/>
        </p:nvSpPr>
        <p:spPr>
          <a:xfrm>
            <a:off x="6791259" y="4699057"/>
            <a:ext cx="623889" cy="246221"/>
          </a:xfrm>
          <a:prstGeom prst="rect">
            <a:avLst/>
          </a:prstGeom>
          <a:noFill/>
          <a:ln>
            <a:solidFill>
              <a:srgbClr val="00B0F0"/>
            </a:solidFill>
          </a:ln>
        </p:spPr>
        <p:txBody>
          <a:bodyPr wrap="none" lIns="91440" tIns="45720" rIns="91440" bIns="45720" rtlCol="0" anchor="t">
            <a:spAutoFit/>
          </a:bodyPr>
          <a:lstStyle/>
          <a:p>
            <a:r>
              <a:rPr lang="en-GB" sz="1000">
                <a:solidFill>
                  <a:srgbClr val="00B0F0"/>
                </a:solidFill>
                <a:cs typeface="Calibri"/>
              </a:rPr>
              <a:t>KAUNAS</a:t>
            </a:r>
            <a:endParaRPr lang="es-ES" sz="1000">
              <a:solidFill>
                <a:srgbClr val="00B0F0"/>
              </a:solidFill>
              <a:cs typeface="Calibri"/>
            </a:endParaRPr>
          </a:p>
        </p:txBody>
      </p:sp>
      <p:cxnSp>
        <p:nvCxnSpPr>
          <p:cNvPr id="27" name="Conector recto de flecha 26">
            <a:extLst>
              <a:ext uri="{FF2B5EF4-FFF2-40B4-BE49-F238E27FC236}">
                <a16:creationId xmlns:a16="http://schemas.microsoft.com/office/drawing/2014/main" id="{23395020-761B-4BA0-A8A0-5310A2ECCE49}"/>
              </a:ext>
            </a:extLst>
          </p:cNvPr>
          <p:cNvCxnSpPr>
            <a:cxnSpLocks/>
          </p:cNvCxnSpPr>
          <p:nvPr/>
        </p:nvCxnSpPr>
        <p:spPr>
          <a:xfrm flipH="1">
            <a:off x="7415148" y="1943068"/>
            <a:ext cx="211420" cy="228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
            <a:extLst>
              <a:ext uri="{FF2B5EF4-FFF2-40B4-BE49-F238E27FC236}">
                <a16:creationId xmlns:a16="http://schemas.microsoft.com/office/drawing/2014/main" id="{9788EDAE-794F-461E-9B73-1FC7105F18C0}"/>
              </a:ext>
            </a:extLst>
          </p:cNvPr>
          <p:cNvSpPr txBox="1"/>
          <p:nvPr/>
        </p:nvSpPr>
        <p:spPr>
          <a:xfrm>
            <a:off x="7540858" y="2436009"/>
            <a:ext cx="901759"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000">
                <a:solidFill>
                  <a:schemeClr val="accent6"/>
                </a:solidFill>
              </a:rPr>
              <a:t>ROAD NR. 1504</a:t>
            </a:r>
          </a:p>
        </p:txBody>
      </p:sp>
      <p:sp>
        <p:nvSpPr>
          <p:cNvPr id="15" name="CuadroTexto 1">
            <a:extLst>
              <a:ext uri="{FF2B5EF4-FFF2-40B4-BE49-F238E27FC236}">
                <a16:creationId xmlns:a16="http://schemas.microsoft.com/office/drawing/2014/main" id="{ECAB8ED5-5399-451B-8C56-ED428553B4E8}"/>
              </a:ext>
            </a:extLst>
          </p:cNvPr>
          <p:cNvSpPr txBox="1"/>
          <p:nvPr/>
        </p:nvSpPr>
        <p:spPr>
          <a:xfrm>
            <a:off x="6619099" y="2220336"/>
            <a:ext cx="901759" cy="24622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000" dirty="0">
                <a:solidFill>
                  <a:schemeClr val="accent6"/>
                </a:solidFill>
              </a:rPr>
              <a:t>LOCAL ROAD</a:t>
            </a:r>
          </a:p>
        </p:txBody>
      </p:sp>
      <p:cxnSp>
        <p:nvCxnSpPr>
          <p:cNvPr id="16" name="Conector recto de flecha 15">
            <a:extLst>
              <a:ext uri="{FF2B5EF4-FFF2-40B4-BE49-F238E27FC236}">
                <a16:creationId xmlns:a16="http://schemas.microsoft.com/office/drawing/2014/main" id="{FCCCEC1A-4018-4AD8-A53C-85840C00ABA3}"/>
              </a:ext>
            </a:extLst>
          </p:cNvPr>
          <p:cNvCxnSpPr>
            <a:cxnSpLocks/>
          </p:cNvCxnSpPr>
          <p:nvPr/>
        </p:nvCxnSpPr>
        <p:spPr>
          <a:xfrm flipV="1">
            <a:off x="6877366" y="2453759"/>
            <a:ext cx="242398" cy="107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B41FBE83-4F24-4BA5-B927-5878841E4293}"/>
              </a:ext>
            </a:extLst>
          </p:cNvPr>
          <p:cNvCxnSpPr>
            <a:cxnSpLocks/>
          </p:cNvCxnSpPr>
          <p:nvPr/>
        </p:nvCxnSpPr>
        <p:spPr>
          <a:xfrm flipH="1" flipV="1">
            <a:off x="7500442" y="2838488"/>
            <a:ext cx="252252" cy="250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FBDFF37D-E31C-4DD1-8499-FB5960E21AB7}"/>
              </a:ext>
            </a:extLst>
          </p:cNvPr>
          <p:cNvCxnSpPr>
            <a:cxnSpLocks/>
          </p:cNvCxnSpPr>
          <p:nvPr/>
        </p:nvCxnSpPr>
        <p:spPr>
          <a:xfrm>
            <a:off x="7147407" y="3292962"/>
            <a:ext cx="143908" cy="235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1">
            <a:extLst>
              <a:ext uri="{FF2B5EF4-FFF2-40B4-BE49-F238E27FC236}">
                <a16:creationId xmlns:a16="http://schemas.microsoft.com/office/drawing/2014/main" id="{1D73827A-FD10-40FD-8B13-8726BA285ACA}"/>
              </a:ext>
            </a:extLst>
          </p:cNvPr>
          <p:cNvSpPr txBox="1"/>
          <p:nvPr/>
        </p:nvSpPr>
        <p:spPr>
          <a:xfrm>
            <a:off x="6666484" y="3059527"/>
            <a:ext cx="961845" cy="24622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000">
                <a:solidFill>
                  <a:schemeClr val="accent6"/>
                </a:solidFill>
              </a:rPr>
              <a:t>SESUVA RIVER</a:t>
            </a:r>
          </a:p>
        </p:txBody>
      </p:sp>
      <p:sp>
        <p:nvSpPr>
          <p:cNvPr id="21" name="CuadroTexto 1">
            <a:extLst>
              <a:ext uri="{FF2B5EF4-FFF2-40B4-BE49-F238E27FC236}">
                <a16:creationId xmlns:a16="http://schemas.microsoft.com/office/drawing/2014/main" id="{60C6AFF7-751A-4633-9BBF-155DFE957912}"/>
              </a:ext>
            </a:extLst>
          </p:cNvPr>
          <p:cNvSpPr txBox="1"/>
          <p:nvPr/>
        </p:nvSpPr>
        <p:spPr>
          <a:xfrm>
            <a:off x="7495831" y="3123046"/>
            <a:ext cx="901759" cy="24622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000" dirty="0">
                <a:solidFill>
                  <a:schemeClr val="accent6"/>
                </a:solidFill>
              </a:rPr>
              <a:t>LOCAL ROAD</a:t>
            </a:r>
          </a:p>
        </p:txBody>
      </p:sp>
      <p:cxnSp>
        <p:nvCxnSpPr>
          <p:cNvPr id="22" name="Conector recto de flecha 21">
            <a:extLst>
              <a:ext uri="{FF2B5EF4-FFF2-40B4-BE49-F238E27FC236}">
                <a16:creationId xmlns:a16="http://schemas.microsoft.com/office/drawing/2014/main" id="{3E524AF3-FD1A-4B48-B752-ABC39B5DEAA2}"/>
              </a:ext>
            </a:extLst>
          </p:cNvPr>
          <p:cNvCxnSpPr>
            <a:cxnSpLocks/>
          </p:cNvCxnSpPr>
          <p:nvPr/>
        </p:nvCxnSpPr>
        <p:spPr>
          <a:xfrm flipH="1">
            <a:off x="7704251" y="3328040"/>
            <a:ext cx="218698" cy="223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71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n 168">
            <a:extLst>
              <a:ext uri="{FF2B5EF4-FFF2-40B4-BE49-F238E27FC236}">
                <a16:creationId xmlns:a16="http://schemas.microsoft.com/office/drawing/2014/main" id="{94AE5302-01CE-437D-81B8-80356520FFEC}"/>
              </a:ext>
            </a:extLst>
          </p:cNvPr>
          <p:cNvPicPr>
            <a:picLocks noChangeAspect="1"/>
          </p:cNvPicPr>
          <p:nvPr/>
        </p:nvPicPr>
        <p:blipFill>
          <a:blip r:embed="rId3"/>
          <a:stretch>
            <a:fillRect/>
          </a:stretch>
        </p:blipFill>
        <p:spPr>
          <a:xfrm rot="20150735">
            <a:off x="290288" y="1524512"/>
            <a:ext cx="797272" cy="554623"/>
          </a:xfrm>
          <a:prstGeom prst="rect">
            <a:avLst/>
          </a:prstGeom>
        </p:spPr>
      </p:pic>
      <p:sp>
        <p:nvSpPr>
          <p:cNvPr id="5" name="Text Placeholder 4">
            <a:extLst>
              <a:ext uri="{FF2B5EF4-FFF2-40B4-BE49-F238E27FC236}">
                <a16:creationId xmlns:a16="http://schemas.microsoft.com/office/drawing/2014/main" id="{2C17F4D0-A741-4EC1-9EA3-0718AB5FBF18}"/>
              </a:ext>
            </a:extLst>
          </p:cNvPr>
          <p:cNvSpPr>
            <a:spLocks noGrp="1"/>
          </p:cNvSpPr>
          <p:nvPr>
            <p:ph type="body" sz="quarter" idx="20"/>
          </p:nvPr>
        </p:nvSpPr>
        <p:spPr>
          <a:xfrm>
            <a:off x="2823030" y="544512"/>
            <a:ext cx="6037192" cy="569913"/>
          </a:xfrm>
        </p:spPr>
        <p:txBody>
          <a:bodyPr/>
          <a:lstStyle/>
          <a:p>
            <a:r>
              <a:rPr lang="es-ES" sz="1500">
                <a:latin typeface="Myriad Pro Semibold"/>
              </a:rPr>
              <a:t>CHARACTERISTICS (DPS1 </a:t>
            </a:r>
            <a:r>
              <a:rPr lang="lt-LT" sz="1500">
                <a:latin typeface="Myriad Pro Semibold"/>
              </a:rPr>
              <a:t>Kaunas</a:t>
            </a:r>
            <a:r>
              <a:rPr lang="es-ES" sz="1500">
                <a:latin typeface="Myriad Pro Semibold"/>
              </a:rPr>
              <a:t>-</a:t>
            </a:r>
            <a:r>
              <a:rPr lang="en-GB" sz="1500" err="1">
                <a:latin typeface="Myriad Pro Semibold"/>
              </a:rPr>
              <a:t>Šveicarija</a:t>
            </a:r>
            <a:r>
              <a:rPr lang="es-ES" sz="1500">
                <a:latin typeface="Myriad Pro Semibold"/>
              </a:rPr>
              <a:t>)</a:t>
            </a:r>
          </a:p>
        </p:txBody>
      </p:sp>
      <p:pic>
        <p:nvPicPr>
          <p:cNvPr id="20" name="Imagen 19">
            <a:extLst>
              <a:ext uri="{FF2B5EF4-FFF2-40B4-BE49-F238E27FC236}">
                <a16:creationId xmlns:a16="http://schemas.microsoft.com/office/drawing/2014/main" id="{36A9848B-1F81-4570-AD2A-E4D67127F5F8}"/>
              </a:ext>
            </a:extLst>
          </p:cNvPr>
          <p:cNvPicPr>
            <a:picLocks noChangeAspect="1"/>
          </p:cNvPicPr>
          <p:nvPr/>
        </p:nvPicPr>
        <p:blipFill rotWithShape="1">
          <a:blip r:embed="rId4"/>
          <a:srcRect r="11643"/>
          <a:stretch/>
        </p:blipFill>
        <p:spPr>
          <a:xfrm>
            <a:off x="1028979" y="1324430"/>
            <a:ext cx="7086042" cy="2862359"/>
          </a:xfrm>
          <a:prstGeom prst="rect">
            <a:avLst/>
          </a:prstGeom>
        </p:spPr>
      </p:pic>
      <p:sp>
        <p:nvSpPr>
          <p:cNvPr id="95" name="CuadroTexto 94">
            <a:extLst>
              <a:ext uri="{FF2B5EF4-FFF2-40B4-BE49-F238E27FC236}">
                <a16:creationId xmlns:a16="http://schemas.microsoft.com/office/drawing/2014/main" id="{295D2EA6-9E00-48FD-A043-7AB8689FD99D}"/>
              </a:ext>
            </a:extLst>
          </p:cNvPr>
          <p:cNvSpPr txBox="1"/>
          <p:nvPr/>
        </p:nvSpPr>
        <p:spPr>
          <a:xfrm>
            <a:off x="6881585" y="1453644"/>
            <a:ext cx="1502229" cy="400110"/>
          </a:xfrm>
          <a:prstGeom prst="rect">
            <a:avLst/>
          </a:prstGeom>
          <a:noFill/>
        </p:spPr>
        <p:txBody>
          <a:bodyPr wrap="square" lIns="91440" tIns="45720" rIns="91440" bIns="45720" rtlCol="0" anchor="t">
            <a:spAutoFit/>
          </a:bodyPr>
          <a:lstStyle/>
          <a:p>
            <a:r>
              <a:rPr lang="es-ES" sz="2000" b="1">
                <a:solidFill>
                  <a:schemeClr val="accent5"/>
                </a:solidFill>
              </a:rPr>
              <a:t>KAUNAS</a:t>
            </a:r>
          </a:p>
        </p:txBody>
      </p:sp>
      <p:sp>
        <p:nvSpPr>
          <p:cNvPr id="96" name="CuadroTexto 95">
            <a:extLst>
              <a:ext uri="{FF2B5EF4-FFF2-40B4-BE49-F238E27FC236}">
                <a16:creationId xmlns:a16="http://schemas.microsoft.com/office/drawing/2014/main" id="{12E28F8A-BEAD-429A-A57B-6A307848D33C}"/>
              </a:ext>
            </a:extLst>
          </p:cNvPr>
          <p:cNvSpPr txBox="1"/>
          <p:nvPr/>
        </p:nvSpPr>
        <p:spPr>
          <a:xfrm>
            <a:off x="1064985" y="3620129"/>
            <a:ext cx="1502229" cy="400110"/>
          </a:xfrm>
          <a:prstGeom prst="rect">
            <a:avLst/>
          </a:prstGeom>
          <a:noFill/>
        </p:spPr>
        <p:txBody>
          <a:bodyPr wrap="square" lIns="91440" tIns="45720" rIns="91440" bIns="45720" rtlCol="0" anchor="t">
            <a:spAutoFit/>
          </a:bodyPr>
          <a:lstStyle/>
          <a:p>
            <a:r>
              <a:rPr lang="en-GB" sz="2000" b="1">
                <a:solidFill>
                  <a:schemeClr val="accent5"/>
                </a:solidFill>
              </a:rPr>
              <a:t>ŠVEICARIJA</a:t>
            </a:r>
            <a:endParaRPr lang="es-ES" sz="2000" b="1">
              <a:solidFill>
                <a:schemeClr val="accent5"/>
              </a:solidFill>
            </a:endParaRPr>
          </a:p>
        </p:txBody>
      </p:sp>
      <p:graphicFrame>
        <p:nvGraphicFramePr>
          <p:cNvPr id="103" name="Diagrama 102">
            <a:extLst>
              <a:ext uri="{FF2B5EF4-FFF2-40B4-BE49-F238E27FC236}">
                <a16:creationId xmlns:a16="http://schemas.microsoft.com/office/drawing/2014/main" id="{8B34EDB4-4787-45CB-9061-3CF032A14B45}"/>
              </a:ext>
            </a:extLst>
          </p:cNvPr>
          <p:cNvGraphicFramePr/>
          <p:nvPr>
            <p:extLst>
              <p:ext uri="{D42A27DB-BD31-4B8C-83A1-F6EECF244321}">
                <p14:modId xmlns:p14="http://schemas.microsoft.com/office/powerpoint/2010/main" val="3210396675"/>
              </p:ext>
            </p:extLst>
          </p:nvPr>
        </p:nvGraphicFramePr>
        <p:xfrm>
          <a:off x="1120140" y="4358666"/>
          <a:ext cx="5645937" cy="483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4" name="Grupo 103">
            <a:extLst>
              <a:ext uri="{FF2B5EF4-FFF2-40B4-BE49-F238E27FC236}">
                <a16:creationId xmlns:a16="http://schemas.microsoft.com/office/drawing/2014/main" id="{05FEFFCE-CEE5-4461-9F2D-5625D29BA32D}"/>
              </a:ext>
            </a:extLst>
          </p:cNvPr>
          <p:cNvGrpSpPr/>
          <p:nvPr/>
        </p:nvGrpSpPr>
        <p:grpSpPr>
          <a:xfrm>
            <a:off x="6773252" y="4074710"/>
            <a:ext cx="1702083" cy="987442"/>
            <a:chOff x="5476618" y="-66542"/>
            <a:chExt cx="1058030" cy="1111129"/>
          </a:xfrm>
          <a:solidFill>
            <a:schemeClr val="accent3">
              <a:lumMod val="75000"/>
            </a:schemeClr>
          </a:solidFill>
        </p:grpSpPr>
        <p:sp>
          <p:nvSpPr>
            <p:cNvPr id="111" name="Elipse 110">
              <a:extLst>
                <a:ext uri="{FF2B5EF4-FFF2-40B4-BE49-F238E27FC236}">
                  <a16:creationId xmlns:a16="http://schemas.microsoft.com/office/drawing/2014/main" id="{2C9B3762-9456-4B82-B7D0-0796BBEA9786}"/>
                </a:ext>
              </a:extLst>
            </p:cNvPr>
            <p:cNvSpPr/>
            <p:nvPr/>
          </p:nvSpPr>
          <p:spPr>
            <a:xfrm>
              <a:off x="5476618" y="-66542"/>
              <a:ext cx="1058030" cy="1111129"/>
            </a:xfrm>
            <a:prstGeom prst="ellipse">
              <a:avLst/>
            </a:prstGeom>
            <a:grpFill/>
          </p:spPr>
          <p:style>
            <a:lnRef idx="2">
              <a:schemeClr val="lt1">
                <a:hueOff val="0"/>
                <a:satOff val="0"/>
                <a:lumOff val="0"/>
                <a:alphaOff val="0"/>
              </a:schemeClr>
            </a:lnRef>
            <a:fillRef idx="1">
              <a:schemeClr val="accent3">
                <a:alpha val="90000"/>
                <a:hueOff val="0"/>
                <a:satOff val="0"/>
                <a:lumOff val="0"/>
                <a:alphaOff val="-40000"/>
              </a:schemeClr>
            </a:fillRef>
            <a:effectRef idx="0">
              <a:schemeClr val="accent3">
                <a:alpha val="90000"/>
                <a:hueOff val="0"/>
                <a:satOff val="0"/>
                <a:lumOff val="0"/>
                <a:alphaOff val="-40000"/>
              </a:schemeClr>
            </a:effectRef>
            <a:fontRef idx="minor">
              <a:schemeClr val="lt1"/>
            </a:fontRef>
          </p:style>
        </p:sp>
        <p:sp>
          <p:nvSpPr>
            <p:cNvPr id="117" name="Elipse 4">
              <a:extLst>
                <a:ext uri="{FF2B5EF4-FFF2-40B4-BE49-F238E27FC236}">
                  <a16:creationId xmlns:a16="http://schemas.microsoft.com/office/drawing/2014/main" id="{B5C92C66-EF7D-437B-826E-9D2C85535D6F}"/>
                </a:ext>
              </a:extLst>
            </p:cNvPr>
            <p:cNvSpPr txBox="1"/>
            <p:nvPr/>
          </p:nvSpPr>
          <p:spPr>
            <a:xfrm>
              <a:off x="5607878" y="96178"/>
              <a:ext cx="797701" cy="7856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s-ES" sz="1400" b="1" kern="1200"/>
                <a:t>SUSTAINABILITY</a:t>
              </a:r>
            </a:p>
          </p:txBody>
        </p:sp>
      </p:grpSp>
      <p:sp>
        <p:nvSpPr>
          <p:cNvPr id="119" name="CuadroTexto 118">
            <a:extLst>
              <a:ext uri="{FF2B5EF4-FFF2-40B4-BE49-F238E27FC236}">
                <a16:creationId xmlns:a16="http://schemas.microsoft.com/office/drawing/2014/main" id="{89131842-4B29-4C24-83AB-7FB00F7A28F3}"/>
              </a:ext>
            </a:extLst>
          </p:cNvPr>
          <p:cNvSpPr txBox="1"/>
          <p:nvPr/>
        </p:nvSpPr>
        <p:spPr>
          <a:xfrm>
            <a:off x="2952916" y="2090742"/>
            <a:ext cx="752062"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100">
                <a:solidFill>
                  <a:schemeClr val="accent3"/>
                </a:solidFill>
              </a:rPr>
              <a:t>ECODUCT</a:t>
            </a:r>
            <a:endParaRPr lang="es-ES" sz="1071">
              <a:solidFill>
                <a:schemeClr val="accent3"/>
              </a:solidFill>
            </a:endParaRPr>
          </a:p>
        </p:txBody>
      </p:sp>
      <p:sp>
        <p:nvSpPr>
          <p:cNvPr id="120" name="CuadroTexto 119">
            <a:extLst>
              <a:ext uri="{FF2B5EF4-FFF2-40B4-BE49-F238E27FC236}">
                <a16:creationId xmlns:a16="http://schemas.microsoft.com/office/drawing/2014/main" id="{466643FF-2211-4FB8-BCF0-7A36BB926602}"/>
              </a:ext>
            </a:extLst>
          </p:cNvPr>
          <p:cNvSpPr txBox="1"/>
          <p:nvPr/>
        </p:nvSpPr>
        <p:spPr>
          <a:xfrm>
            <a:off x="1285728" y="3006462"/>
            <a:ext cx="1329538"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RAILWAY VIADUCT OVER Rd A6</a:t>
            </a:r>
            <a:endParaRPr lang="es-ES"/>
          </a:p>
        </p:txBody>
      </p:sp>
      <p:cxnSp>
        <p:nvCxnSpPr>
          <p:cNvPr id="121" name="Conector recto de flecha 120">
            <a:extLst>
              <a:ext uri="{FF2B5EF4-FFF2-40B4-BE49-F238E27FC236}">
                <a16:creationId xmlns:a16="http://schemas.microsoft.com/office/drawing/2014/main" id="{E4D9130E-B781-4086-B34E-CD574EA47A11}"/>
              </a:ext>
            </a:extLst>
          </p:cNvPr>
          <p:cNvCxnSpPr>
            <a:cxnSpLocks/>
            <a:stCxn id="120" idx="0"/>
          </p:cNvCxnSpPr>
          <p:nvPr/>
        </p:nvCxnSpPr>
        <p:spPr>
          <a:xfrm flipV="1">
            <a:off x="1950497" y="2722476"/>
            <a:ext cx="31145" cy="283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6" name="CuadroTexto 135">
            <a:extLst>
              <a:ext uri="{FF2B5EF4-FFF2-40B4-BE49-F238E27FC236}">
                <a16:creationId xmlns:a16="http://schemas.microsoft.com/office/drawing/2014/main" id="{6BB0BE1A-F311-446A-A3CE-57242D701918}"/>
              </a:ext>
            </a:extLst>
          </p:cNvPr>
          <p:cNvSpPr txBox="1"/>
          <p:nvPr/>
        </p:nvSpPr>
        <p:spPr>
          <a:xfrm>
            <a:off x="3976860" y="3510175"/>
            <a:ext cx="1329538"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RAILWAY VIADUCT OVER Rd 1504</a:t>
            </a:r>
            <a:endParaRPr lang="es-ES"/>
          </a:p>
        </p:txBody>
      </p:sp>
      <p:cxnSp>
        <p:nvCxnSpPr>
          <p:cNvPr id="139" name="Conector recto de flecha 138">
            <a:extLst>
              <a:ext uri="{FF2B5EF4-FFF2-40B4-BE49-F238E27FC236}">
                <a16:creationId xmlns:a16="http://schemas.microsoft.com/office/drawing/2014/main" id="{35A6E68B-9379-425C-B23D-3B6B62BF6A9B}"/>
              </a:ext>
            </a:extLst>
          </p:cNvPr>
          <p:cNvCxnSpPr>
            <a:cxnSpLocks/>
          </p:cNvCxnSpPr>
          <p:nvPr/>
        </p:nvCxnSpPr>
        <p:spPr>
          <a:xfrm flipV="1">
            <a:off x="4660818" y="3208439"/>
            <a:ext cx="31145" cy="283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ector recto de flecha 155">
            <a:extLst>
              <a:ext uri="{FF2B5EF4-FFF2-40B4-BE49-F238E27FC236}">
                <a16:creationId xmlns:a16="http://schemas.microsoft.com/office/drawing/2014/main" id="{750FE170-A21A-4FDD-897C-16A861DB424B}"/>
              </a:ext>
            </a:extLst>
          </p:cNvPr>
          <p:cNvCxnSpPr>
            <a:cxnSpLocks/>
          </p:cNvCxnSpPr>
          <p:nvPr/>
        </p:nvCxnSpPr>
        <p:spPr>
          <a:xfrm>
            <a:off x="5273405" y="2846670"/>
            <a:ext cx="83806" cy="3000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8" name="CuadroTexto 167">
            <a:extLst>
              <a:ext uri="{FF2B5EF4-FFF2-40B4-BE49-F238E27FC236}">
                <a16:creationId xmlns:a16="http://schemas.microsoft.com/office/drawing/2014/main" id="{EEE332D6-102D-4CDF-870A-AB492002D5DE}"/>
              </a:ext>
            </a:extLst>
          </p:cNvPr>
          <p:cNvSpPr txBox="1"/>
          <p:nvPr/>
        </p:nvSpPr>
        <p:spPr>
          <a:xfrm>
            <a:off x="4711571" y="2158748"/>
            <a:ext cx="1329538"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RAILWAY VIADUCT OVER VESA AND SESUVA RIVERS</a:t>
            </a:r>
            <a:endParaRPr lang="es-ES"/>
          </a:p>
        </p:txBody>
      </p:sp>
      <p:sp>
        <p:nvSpPr>
          <p:cNvPr id="181" name="CuadroTexto 180">
            <a:extLst>
              <a:ext uri="{FF2B5EF4-FFF2-40B4-BE49-F238E27FC236}">
                <a16:creationId xmlns:a16="http://schemas.microsoft.com/office/drawing/2014/main" id="{410F39D6-2A78-4E37-B040-23205F590687}"/>
              </a:ext>
            </a:extLst>
          </p:cNvPr>
          <p:cNvSpPr txBox="1"/>
          <p:nvPr/>
        </p:nvSpPr>
        <p:spPr>
          <a:xfrm>
            <a:off x="2896839" y="3014620"/>
            <a:ext cx="1398293"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RAILWAY VIADUCT OVER GRAVEL ROAD</a:t>
            </a:r>
            <a:endParaRPr lang="es-ES"/>
          </a:p>
        </p:txBody>
      </p:sp>
      <p:cxnSp>
        <p:nvCxnSpPr>
          <p:cNvPr id="182" name="Conector recto de flecha 181">
            <a:extLst>
              <a:ext uri="{FF2B5EF4-FFF2-40B4-BE49-F238E27FC236}">
                <a16:creationId xmlns:a16="http://schemas.microsoft.com/office/drawing/2014/main" id="{37A82628-929B-4AA9-A491-973BD58E275F}"/>
              </a:ext>
            </a:extLst>
          </p:cNvPr>
          <p:cNvCxnSpPr>
            <a:cxnSpLocks/>
          </p:cNvCxnSpPr>
          <p:nvPr/>
        </p:nvCxnSpPr>
        <p:spPr>
          <a:xfrm flipV="1">
            <a:off x="3493187" y="2815770"/>
            <a:ext cx="227069" cy="1420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4" name="CuadroTexto 193">
            <a:extLst>
              <a:ext uri="{FF2B5EF4-FFF2-40B4-BE49-F238E27FC236}">
                <a16:creationId xmlns:a16="http://schemas.microsoft.com/office/drawing/2014/main" id="{15629872-D6BE-4351-9D24-E617F4DCD7B6}"/>
              </a:ext>
            </a:extLst>
          </p:cNvPr>
          <p:cNvSpPr txBox="1"/>
          <p:nvPr/>
        </p:nvSpPr>
        <p:spPr>
          <a:xfrm>
            <a:off x="5923459" y="3595384"/>
            <a:ext cx="1398293"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RAILWAY VIADUCT OVER GRAVEL ROAD</a:t>
            </a:r>
            <a:endParaRPr lang="es-ES"/>
          </a:p>
        </p:txBody>
      </p:sp>
      <p:cxnSp>
        <p:nvCxnSpPr>
          <p:cNvPr id="195" name="Conector recto de flecha 194">
            <a:extLst>
              <a:ext uri="{FF2B5EF4-FFF2-40B4-BE49-F238E27FC236}">
                <a16:creationId xmlns:a16="http://schemas.microsoft.com/office/drawing/2014/main" id="{B0508425-8305-48B7-B81C-40A97F61BEC8}"/>
              </a:ext>
            </a:extLst>
          </p:cNvPr>
          <p:cNvCxnSpPr>
            <a:cxnSpLocks/>
          </p:cNvCxnSpPr>
          <p:nvPr/>
        </p:nvCxnSpPr>
        <p:spPr>
          <a:xfrm flipH="1" flipV="1">
            <a:off x="6035074" y="3330793"/>
            <a:ext cx="303110" cy="2070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Forma libre: forma 78">
            <a:extLst>
              <a:ext uri="{FF2B5EF4-FFF2-40B4-BE49-F238E27FC236}">
                <a16:creationId xmlns:a16="http://schemas.microsoft.com/office/drawing/2014/main" id="{7EAE6002-4668-439A-B940-D73E18AE566D}"/>
              </a:ext>
            </a:extLst>
          </p:cNvPr>
          <p:cNvSpPr/>
          <p:nvPr/>
        </p:nvSpPr>
        <p:spPr>
          <a:xfrm>
            <a:off x="1320800" y="2404050"/>
            <a:ext cx="4856480" cy="885262"/>
          </a:xfrm>
          <a:custGeom>
            <a:avLst/>
            <a:gdLst>
              <a:gd name="connsiteX0" fmla="*/ 0 w 4856480"/>
              <a:gd name="connsiteY0" fmla="*/ 488163 h 885262"/>
              <a:gd name="connsiteX1" fmla="*/ 1131147 w 4856480"/>
              <a:gd name="connsiteY1" fmla="*/ 483 h 885262"/>
              <a:gd name="connsiteX2" fmla="*/ 2702560 w 4856480"/>
              <a:gd name="connsiteY2" fmla="*/ 406883 h 885262"/>
              <a:gd name="connsiteX3" fmla="*/ 4030133 w 4856480"/>
              <a:gd name="connsiteY3" fmla="*/ 874243 h 885262"/>
              <a:gd name="connsiteX4" fmla="*/ 4856480 w 4856480"/>
              <a:gd name="connsiteY4" fmla="*/ 732003 h 88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480" h="885262">
                <a:moveTo>
                  <a:pt x="0" y="488163"/>
                </a:moveTo>
                <a:cubicBezTo>
                  <a:pt x="340360" y="251096"/>
                  <a:pt x="680720" y="14030"/>
                  <a:pt x="1131147" y="483"/>
                </a:cubicBezTo>
                <a:cubicBezTo>
                  <a:pt x="1581574" y="-13064"/>
                  <a:pt x="2219396" y="261256"/>
                  <a:pt x="2702560" y="406883"/>
                </a:cubicBezTo>
                <a:cubicBezTo>
                  <a:pt x="3185724" y="552510"/>
                  <a:pt x="3671146" y="820056"/>
                  <a:pt x="4030133" y="874243"/>
                </a:cubicBezTo>
                <a:cubicBezTo>
                  <a:pt x="4389120" y="928430"/>
                  <a:pt x="4698436" y="766998"/>
                  <a:pt x="4856480" y="732003"/>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0" name="Forma libre: forma 79">
            <a:extLst>
              <a:ext uri="{FF2B5EF4-FFF2-40B4-BE49-F238E27FC236}">
                <a16:creationId xmlns:a16="http://schemas.microsoft.com/office/drawing/2014/main" id="{987AF35E-38BD-4A99-84C4-95289CF313EB}"/>
              </a:ext>
            </a:extLst>
          </p:cNvPr>
          <p:cNvSpPr/>
          <p:nvPr/>
        </p:nvSpPr>
        <p:spPr>
          <a:xfrm>
            <a:off x="6031894" y="3093043"/>
            <a:ext cx="1994443" cy="95673"/>
          </a:xfrm>
          <a:custGeom>
            <a:avLst/>
            <a:gdLst>
              <a:gd name="connsiteX0" fmla="*/ 9856 w 1994443"/>
              <a:gd name="connsiteY0" fmla="*/ 95673 h 95673"/>
              <a:gd name="connsiteX1" fmla="*/ 125003 w 1994443"/>
              <a:gd name="connsiteY1" fmla="*/ 41486 h 95673"/>
              <a:gd name="connsiteX2" fmla="*/ 890389 w 1994443"/>
              <a:gd name="connsiteY2" fmla="*/ 7619 h 95673"/>
              <a:gd name="connsiteX3" fmla="*/ 1574496 w 1994443"/>
              <a:gd name="connsiteY3" fmla="*/ 846 h 95673"/>
              <a:gd name="connsiteX4" fmla="*/ 1994443 w 1994443"/>
              <a:gd name="connsiteY4" fmla="*/ 21166 h 9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43" h="95673">
                <a:moveTo>
                  <a:pt x="9856" y="95673"/>
                </a:moveTo>
                <a:cubicBezTo>
                  <a:pt x="-5949" y="75917"/>
                  <a:pt x="-21753" y="56162"/>
                  <a:pt x="125003" y="41486"/>
                </a:cubicBezTo>
                <a:cubicBezTo>
                  <a:pt x="271759" y="26810"/>
                  <a:pt x="648807" y="14392"/>
                  <a:pt x="890389" y="7619"/>
                </a:cubicBezTo>
                <a:cubicBezTo>
                  <a:pt x="1131971" y="846"/>
                  <a:pt x="1390487" y="-1412"/>
                  <a:pt x="1574496" y="846"/>
                </a:cubicBezTo>
                <a:cubicBezTo>
                  <a:pt x="1758505" y="3104"/>
                  <a:pt x="1876474" y="12135"/>
                  <a:pt x="1994443" y="2116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122" name="Grupo 121">
            <a:extLst>
              <a:ext uri="{FF2B5EF4-FFF2-40B4-BE49-F238E27FC236}">
                <a16:creationId xmlns:a16="http://schemas.microsoft.com/office/drawing/2014/main" id="{ACAF1B17-010F-4B8B-8409-A64177C45917}"/>
              </a:ext>
            </a:extLst>
          </p:cNvPr>
          <p:cNvGrpSpPr/>
          <p:nvPr/>
        </p:nvGrpSpPr>
        <p:grpSpPr>
          <a:xfrm rot="297932">
            <a:off x="1740872" y="2408662"/>
            <a:ext cx="368899" cy="276431"/>
            <a:chOff x="0" y="0"/>
            <a:chExt cx="408789" cy="401324"/>
          </a:xfrm>
        </p:grpSpPr>
        <p:cxnSp>
          <p:nvCxnSpPr>
            <p:cNvPr id="123" name="Conector recto 122">
              <a:extLst>
                <a:ext uri="{FF2B5EF4-FFF2-40B4-BE49-F238E27FC236}">
                  <a16:creationId xmlns:a16="http://schemas.microsoft.com/office/drawing/2014/main" id="{C3202FC8-C34A-4BF7-928F-BB98B765A55C}"/>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4" name="Grupo 123">
              <a:extLst>
                <a:ext uri="{FF2B5EF4-FFF2-40B4-BE49-F238E27FC236}">
                  <a16:creationId xmlns:a16="http://schemas.microsoft.com/office/drawing/2014/main" id="{1E3B2EA6-493C-4F50-9F75-588C55113929}"/>
                </a:ext>
              </a:extLst>
            </p:cNvPr>
            <p:cNvGrpSpPr/>
            <p:nvPr/>
          </p:nvGrpSpPr>
          <p:grpSpPr>
            <a:xfrm>
              <a:off x="0" y="0"/>
              <a:ext cx="261372" cy="224790"/>
              <a:chOff x="0" y="0"/>
              <a:chExt cx="261372" cy="224790"/>
            </a:xfrm>
          </p:grpSpPr>
          <p:cxnSp>
            <p:nvCxnSpPr>
              <p:cNvPr id="132" name="Conector recto 131">
                <a:extLst>
                  <a:ext uri="{FF2B5EF4-FFF2-40B4-BE49-F238E27FC236}">
                    <a16:creationId xmlns:a16="http://schemas.microsoft.com/office/drawing/2014/main" id="{33955215-A520-40FC-A7E1-36EC9664F52F}"/>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ector recto 132">
                <a:extLst>
                  <a:ext uri="{FF2B5EF4-FFF2-40B4-BE49-F238E27FC236}">
                    <a16:creationId xmlns:a16="http://schemas.microsoft.com/office/drawing/2014/main" id="{03544830-D151-4632-990E-EF155919EFA0}"/>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ector recto 133">
                <a:extLst>
                  <a:ext uri="{FF2B5EF4-FFF2-40B4-BE49-F238E27FC236}">
                    <a16:creationId xmlns:a16="http://schemas.microsoft.com/office/drawing/2014/main" id="{B819B868-AED3-42FD-B3B0-6CAAF5690A74}"/>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o 124">
              <a:extLst>
                <a:ext uri="{FF2B5EF4-FFF2-40B4-BE49-F238E27FC236}">
                  <a16:creationId xmlns:a16="http://schemas.microsoft.com/office/drawing/2014/main" id="{334E14BB-7AF8-4635-B638-4996AF748591}"/>
                </a:ext>
              </a:extLst>
            </p:cNvPr>
            <p:cNvGrpSpPr/>
            <p:nvPr/>
          </p:nvGrpSpPr>
          <p:grpSpPr>
            <a:xfrm>
              <a:off x="129026" y="179515"/>
              <a:ext cx="279763" cy="221809"/>
              <a:chOff x="0" y="0"/>
              <a:chExt cx="279763" cy="221809"/>
            </a:xfrm>
          </p:grpSpPr>
          <p:cxnSp>
            <p:nvCxnSpPr>
              <p:cNvPr id="127" name="Conector recto 126">
                <a:extLst>
                  <a:ext uri="{FF2B5EF4-FFF2-40B4-BE49-F238E27FC236}">
                    <a16:creationId xmlns:a16="http://schemas.microsoft.com/office/drawing/2014/main" id="{BABBD063-8312-4A7C-863B-286ED18A2E02}"/>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Conector recto 127">
                <a:extLst>
                  <a:ext uri="{FF2B5EF4-FFF2-40B4-BE49-F238E27FC236}">
                    <a16:creationId xmlns:a16="http://schemas.microsoft.com/office/drawing/2014/main" id="{9CB01ABA-A6F1-45FB-9C7E-4F653F29E1E3}"/>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3EBC153D-07E0-4768-B353-42CB90B6DD32}"/>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5" name="Conector recto 134">
            <a:extLst>
              <a:ext uri="{FF2B5EF4-FFF2-40B4-BE49-F238E27FC236}">
                <a16:creationId xmlns:a16="http://schemas.microsoft.com/office/drawing/2014/main" id="{0E189149-94F7-4AFE-984D-86CD4A20094D}"/>
              </a:ext>
            </a:extLst>
          </p:cNvPr>
          <p:cNvCxnSpPr>
            <a:cxnSpLocks/>
          </p:cNvCxnSpPr>
          <p:nvPr/>
        </p:nvCxnSpPr>
        <p:spPr>
          <a:xfrm>
            <a:off x="1729601" y="2458778"/>
            <a:ext cx="486081" cy="23477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70" name="Grupo 169">
            <a:extLst>
              <a:ext uri="{FF2B5EF4-FFF2-40B4-BE49-F238E27FC236}">
                <a16:creationId xmlns:a16="http://schemas.microsoft.com/office/drawing/2014/main" id="{E2850064-33A0-45F5-BA83-4436B44BBA2C}"/>
              </a:ext>
            </a:extLst>
          </p:cNvPr>
          <p:cNvGrpSpPr/>
          <p:nvPr/>
        </p:nvGrpSpPr>
        <p:grpSpPr>
          <a:xfrm rot="3057115">
            <a:off x="3727840" y="2628313"/>
            <a:ext cx="368899" cy="276431"/>
            <a:chOff x="0" y="0"/>
            <a:chExt cx="408789" cy="401324"/>
          </a:xfrm>
        </p:grpSpPr>
        <p:cxnSp>
          <p:nvCxnSpPr>
            <p:cNvPr id="171" name="Conector recto 170">
              <a:extLst>
                <a:ext uri="{FF2B5EF4-FFF2-40B4-BE49-F238E27FC236}">
                  <a16:creationId xmlns:a16="http://schemas.microsoft.com/office/drawing/2014/main" id="{CA8A41AC-885C-4F5A-AE2B-9ABF3BCE4CED}"/>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2" name="Grupo 171">
              <a:extLst>
                <a:ext uri="{FF2B5EF4-FFF2-40B4-BE49-F238E27FC236}">
                  <a16:creationId xmlns:a16="http://schemas.microsoft.com/office/drawing/2014/main" id="{66F44EF8-4A20-4397-BEAD-C3761C7E51FA}"/>
                </a:ext>
              </a:extLst>
            </p:cNvPr>
            <p:cNvGrpSpPr/>
            <p:nvPr/>
          </p:nvGrpSpPr>
          <p:grpSpPr>
            <a:xfrm>
              <a:off x="0" y="0"/>
              <a:ext cx="261372" cy="224790"/>
              <a:chOff x="0" y="0"/>
              <a:chExt cx="261372" cy="224790"/>
            </a:xfrm>
          </p:grpSpPr>
          <p:cxnSp>
            <p:nvCxnSpPr>
              <p:cNvPr id="177" name="Conector recto 176">
                <a:extLst>
                  <a:ext uri="{FF2B5EF4-FFF2-40B4-BE49-F238E27FC236}">
                    <a16:creationId xmlns:a16="http://schemas.microsoft.com/office/drawing/2014/main" id="{3B98A75A-538A-4234-963C-92BA0C4CA2E8}"/>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id="{76C6438F-2E18-49BF-A865-0BDEBF6B08B5}"/>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ector recto 178">
                <a:extLst>
                  <a:ext uri="{FF2B5EF4-FFF2-40B4-BE49-F238E27FC236}">
                    <a16:creationId xmlns:a16="http://schemas.microsoft.com/office/drawing/2014/main" id="{208C1732-F5B6-4A7E-9E47-ADDF141FC96B}"/>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upo 172">
              <a:extLst>
                <a:ext uri="{FF2B5EF4-FFF2-40B4-BE49-F238E27FC236}">
                  <a16:creationId xmlns:a16="http://schemas.microsoft.com/office/drawing/2014/main" id="{F88C70CF-53CA-4498-8752-BCDF72944F26}"/>
                </a:ext>
              </a:extLst>
            </p:cNvPr>
            <p:cNvGrpSpPr/>
            <p:nvPr/>
          </p:nvGrpSpPr>
          <p:grpSpPr>
            <a:xfrm>
              <a:off x="129026" y="179515"/>
              <a:ext cx="279763" cy="221809"/>
              <a:chOff x="0" y="0"/>
              <a:chExt cx="279763" cy="221809"/>
            </a:xfrm>
          </p:grpSpPr>
          <p:cxnSp>
            <p:nvCxnSpPr>
              <p:cNvPr id="174" name="Conector recto 173">
                <a:extLst>
                  <a:ext uri="{FF2B5EF4-FFF2-40B4-BE49-F238E27FC236}">
                    <a16:creationId xmlns:a16="http://schemas.microsoft.com/office/drawing/2014/main" id="{1D0026A5-B8C6-4AC9-A84D-F73F9E1E19F7}"/>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6146888A-862A-4368-8EA7-1B87050B374F}"/>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id="{10AA10C1-1CD6-4051-BA65-8F1FEF43ACC5}"/>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0" name="Conector recto 179">
            <a:extLst>
              <a:ext uri="{FF2B5EF4-FFF2-40B4-BE49-F238E27FC236}">
                <a16:creationId xmlns:a16="http://schemas.microsoft.com/office/drawing/2014/main" id="{4F85C69A-7848-4035-9E38-4B44023BF6B0}"/>
              </a:ext>
            </a:extLst>
          </p:cNvPr>
          <p:cNvCxnSpPr>
            <a:cxnSpLocks/>
          </p:cNvCxnSpPr>
          <p:nvPr/>
        </p:nvCxnSpPr>
        <p:spPr>
          <a:xfrm flipH="1">
            <a:off x="3796004" y="2647699"/>
            <a:ext cx="177961" cy="238185"/>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41" name="Grupo 140">
            <a:extLst>
              <a:ext uri="{FF2B5EF4-FFF2-40B4-BE49-F238E27FC236}">
                <a16:creationId xmlns:a16="http://schemas.microsoft.com/office/drawing/2014/main" id="{938FD106-2142-4305-BED6-47E9B70F8272}"/>
              </a:ext>
            </a:extLst>
          </p:cNvPr>
          <p:cNvGrpSpPr/>
          <p:nvPr/>
        </p:nvGrpSpPr>
        <p:grpSpPr>
          <a:xfrm rot="3057115">
            <a:off x="4589944" y="2984286"/>
            <a:ext cx="368899" cy="276431"/>
            <a:chOff x="0" y="0"/>
            <a:chExt cx="408789" cy="401324"/>
          </a:xfrm>
        </p:grpSpPr>
        <p:cxnSp>
          <p:nvCxnSpPr>
            <p:cNvPr id="142" name="Conector recto 141">
              <a:extLst>
                <a:ext uri="{FF2B5EF4-FFF2-40B4-BE49-F238E27FC236}">
                  <a16:creationId xmlns:a16="http://schemas.microsoft.com/office/drawing/2014/main" id="{1AA9ACD8-590D-4D34-9465-E29461B2603A}"/>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3" name="Grupo 142">
              <a:extLst>
                <a:ext uri="{FF2B5EF4-FFF2-40B4-BE49-F238E27FC236}">
                  <a16:creationId xmlns:a16="http://schemas.microsoft.com/office/drawing/2014/main" id="{E24D43A9-A71D-4F4C-9633-66E13029324E}"/>
                </a:ext>
              </a:extLst>
            </p:cNvPr>
            <p:cNvGrpSpPr/>
            <p:nvPr/>
          </p:nvGrpSpPr>
          <p:grpSpPr>
            <a:xfrm>
              <a:off x="0" y="0"/>
              <a:ext cx="261372" cy="224790"/>
              <a:chOff x="0" y="0"/>
              <a:chExt cx="261372" cy="224790"/>
            </a:xfrm>
          </p:grpSpPr>
          <p:cxnSp>
            <p:nvCxnSpPr>
              <p:cNvPr id="151" name="Conector recto 150">
                <a:extLst>
                  <a:ext uri="{FF2B5EF4-FFF2-40B4-BE49-F238E27FC236}">
                    <a16:creationId xmlns:a16="http://schemas.microsoft.com/office/drawing/2014/main" id="{BAF67223-FC5E-4DE3-A650-9BE3C80BE736}"/>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ector recto 152">
                <a:extLst>
                  <a:ext uri="{FF2B5EF4-FFF2-40B4-BE49-F238E27FC236}">
                    <a16:creationId xmlns:a16="http://schemas.microsoft.com/office/drawing/2014/main" id="{05220C35-17CE-4847-913D-494806414BDE}"/>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ector recto 153">
                <a:extLst>
                  <a:ext uri="{FF2B5EF4-FFF2-40B4-BE49-F238E27FC236}">
                    <a16:creationId xmlns:a16="http://schemas.microsoft.com/office/drawing/2014/main" id="{8E6A08D2-59AE-49F9-B63E-A2D8C15FA2D1}"/>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upo 144">
              <a:extLst>
                <a:ext uri="{FF2B5EF4-FFF2-40B4-BE49-F238E27FC236}">
                  <a16:creationId xmlns:a16="http://schemas.microsoft.com/office/drawing/2014/main" id="{C889BB8B-AEBC-4E57-85A7-9E6A36818526}"/>
                </a:ext>
              </a:extLst>
            </p:cNvPr>
            <p:cNvGrpSpPr/>
            <p:nvPr/>
          </p:nvGrpSpPr>
          <p:grpSpPr>
            <a:xfrm>
              <a:off x="129026" y="179515"/>
              <a:ext cx="279763" cy="221809"/>
              <a:chOff x="0" y="0"/>
              <a:chExt cx="279763" cy="221809"/>
            </a:xfrm>
          </p:grpSpPr>
          <p:cxnSp>
            <p:nvCxnSpPr>
              <p:cNvPr id="146" name="Conector recto 145">
                <a:extLst>
                  <a:ext uri="{FF2B5EF4-FFF2-40B4-BE49-F238E27FC236}">
                    <a16:creationId xmlns:a16="http://schemas.microsoft.com/office/drawing/2014/main" id="{AED6EFB3-8A65-4217-BA39-C978DE11356F}"/>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Conector recto 147">
                <a:extLst>
                  <a:ext uri="{FF2B5EF4-FFF2-40B4-BE49-F238E27FC236}">
                    <a16:creationId xmlns:a16="http://schemas.microsoft.com/office/drawing/2014/main" id="{3D56013F-4909-442B-BB78-1DF1D2E5E818}"/>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ector recto 148">
                <a:extLst>
                  <a:ext uri="{FF2B5EF4-FFF2-40B4-BE49-F238E27FC236}">
                    <a16:creationId xmlns:a16="http://schemas.microsoft.com/office/drawing/2014/main" id="{BF5A2D52-0B1C-403C-9963-B595F20286DF}"/>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5" name="Conector recto 154">
            <a:extLst>
              <a:ext uri="{FF2B5EF4-FFF2-40B4-BE49-F238E27FC236}">
                <a16:creationId xmlns:a16="http://schemas.microsoft.com/office/drawing/2014/main" id="{2B5E2EEE-5D4D-4CBD-B5C3-E73A70B2F3A7}"/>
              </a:ext>
            </a:extLst>
          </p:cNvPr>
          <p:cNvCxnSpPr>
            <a:cxnSpLocks/>
          </p:cNvCxnSpPr>
          <p:nvPr/>
        </p:nvCxnSpPr>
        <p:spPr>
          <a:xfrm flipH="1">
            <a:off x="4739598" y="2923948"/>
            <a:ext cx="62896" cy="33552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57" name="Grupo 156">
            <a:extLst>
              <a:ext uri="{FF2B5EF4-FFF2-40B4-BE49-F238E27FC236}">
                <a16:creationId xmlns:a16="http://schemas.microsoft.com/office/drawing/2014/main" id="{B6BCC9F8-78CE-4A9A-94B8-875E4143D53B}"/>
              </a:ext>
            </a:extLst>
          </p:cNvPr>
          <p:cNvGrpSpPr/>
          <p:nvPr/>
        </p:nvGrpSpPr>
        <p:grpSpPr>
          <a:xfrm rot="1892548">
            <a:off x="5158532" y="3122581"/>
            <a:ext cx="368899" cy="276431"/>
            <a:chOff x="0" y="0"/>
            <a:chExt cx="408789" cy="401324"/>
          </a:xfrm>
        </p:grpSpPr>
        <p:cxnSp>
          <p:nvCxnSpPr>
            <p:cNvPr id="158" name="Conector recto 157">
              <a:extLst>
                <a:ext uri="{FF2B5EF4-FFF2-40B4-BE49-F238E27FC236}">
                  <a16:creationId xmlns:a16="http://schemas.microsoft.com/office/drawing/2014/main" id="{4FBB01B4-4624-4778-B13A-31D4CFBF31E6}"/>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9" name="Grupo 158">
              <a:extLst>
                <a:ext uri="{FF2B5EF4-FFF2-40B4-BE49-F238E27FC236}">
                  <a16:creationId xmlns:a16="http://schemas.microsoft.com/office/drawing/2014/main" id="{5BBB1F26-C753-4A3D-BFFD-C45121FDBE63}"/>
                </a:ext>
              </a:extLst>
            </p:cNvPr>
            <p:cNvGrpSpPr/>
            <p:nvPr/>
          </p:nvGrpSpPr>
          <p:grpSpPr>
            <a:xfrm>
              <a:off x="0" y="0"/>
              <a:ext cx="261372" cy="224790"/>
              <a:chOff x="0" y="0"/>
              <a:chExt cx="261372" cy="224790"/>
            </a:xfrm>
          </p:grpSpPr>
          <p:cxnSp>
            <p:nvCxnSpPr>
              <p:cNvPr id="164" name="Conector recto 163">
                <a:extLst>
                  <a:ext uri="{FF2B5EF4-FFF2-40B4-BE49-F238E27FC236}">
                    <a16:creationId xmlns:a16="http://schemas.microsoft.com/office/drawing/2014/main" id="{CDCBC58D-4AFD-4E20-A89A-C3BA97EBAA4A}"/>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ector recto 164">
                <a:extLst>
                  <a:ext uri="{FF2B5EF4-FFF2-40B4-BE49-F238E27FC236}">
                    <a16:creationId xmlns:a16="http://schemas.microsoft.com/office/drawing/2014/main" id="{5B93B597-33F7-42A2-AF63-BC4B427BCCC0}"/>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Conector recto 165">
                <a:extLst>
                  <a:ext uri="{FF2B5EF4-FFF2-40B4-BE49-F238E27FC236}">
                    <a16:creationId xmlns:a16="http://schemas.microsoft.com/office/drawing/2014/main" id="{BF8155FC-88E5-47D3-BCA8-728C8D4AB5C8}"/>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0" name="Grupo 159">
              <a:extLst>
                <a:ext uri="{FF2B5EF4-FFF2-40B4-BE49-F238E27FC236}">
                  <a16:creationId xmlns:a16="http://schemas.microsoft.com/office/drawing/2014/main" id="{9285377B-4581-4927-BDAD-336EB67A30F1}"/>
                </a:ext>
              </a:extLst>
            </p:cNvPr>
            <p:cNvGrpSpPr/>
            <p:nvPr/>
          </p:nvGrpSpPr>
          <p:grpSpPr>
            <a:xfrm>
              <a:off x="129026" y="179515"/>
              <a:ext cx="279763" cy="221809"/>
              <a:chOff x="0" y="0"/>
              <a:chExt cx="279763" cy="221809"/>
            </a:xfrm>
          </p:grpSpPr>
          <p:cxnSp>
            <p:nvCxnSpPr>
              <p:cNvPr id="161" name="Conector recto 160">
                <a:extLst>
                  <a:ext uri="{FF2B5EF4-FFF2-40B4-BE49-F238E27FC236}">
                    <a16:creationId xmlns:a16="http://schemas.microsoft.com/office/drawing/2014/main" id="{B1164A46-DD34-42D2-93E5-02D83EE78936}"/>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ector recto 161">
                <a:extLst>
                  <a:ext uri="{FF2B5EF4-FFF2-40B4-BE49-F238E27FC236}">
                    <a16:creationId xmlns:a16="http://schemas.microsoft.com/office/drawing/2014/main" id="{45047D8B-10C1-48C9-B1D4-278241F0F62F}"/>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Conector recto 162">
                <a:extLst>
                  <a:ext uri="{FF2B5EF4-FFF2-40B4-BE49-F238E27FC236}">
                    <a16:creationId xmlns:a16="http://schemas.microsoft.com/office/drawing/2014/main" id="{C13DBA23-2FAE-4C3B-B236-4487D74E25EF}"/>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93" name="Conector recto 192">
            <a:extLst>
              <a:ext uri="{FF2B5EF4-FFF2-40B4-BE49-F238E27FC236}">
                <a16:creationId xmlns:a16="http://schemas.microsoft.com/office/drawing/2014/main" id="{B6C0B1C3-C2F2-4242-B552-54F3C59CA24C}"/>
              </a:ext>
            </a:extLst>
          </p:cNvPr>
          <p:cNvCxnSpPr>
            <a:cxnSpLocks/>
          </p:cNvCxnSpPr>
          <p:nvPr/>
        </p:nvCxnSpPr>
        <p:spPr>
          <a:xfrm>
            <a:off x="5841626" y="3060505"/>
            <a:ext cx="187503" cy="271192"/>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83" name="Grupo 182">
            <a:extLst>
              <a:ext uri="{FF2B5EF4-FFF2-40B4-BE49-F238E27FC236}">
                <a16:creationId xmlns:a16="http://schemas.microsoft.com/office/drawing/2014/main" id="{ECCFEFBB-39C9-489A-824D-F711A53FC8F3}"/>
              </a:ext>
            </a:extLst>
          </p:cNvPr>
          <p:cNvGrpSpPr/>
          <p:nvPr/>
        </p:nvGrpSpPr>
        <p:grpSpPr>
          <a:xfrm rot="468807">
            <a:off x="5758851" y="3082666"/>
            <a:ext cx="368899" cy="276431"/>
            <a:chOff x="0" y="0"/>
            <a:chExt cx="408789" cy="401324"/>
          </a:xfrm>
        </p:grpSpPr>
        <p:cxnSp>
          <p:nvCxnSpPr>
            <p:cNvPr id="184" name="Conector recto 183">
              <a:extLst>
                <a:ext uri="{FF2B5EF4-FFF2-40B4-BE49-F238E27FC236}">
                  <a16:creationId xmlns:a16="http://schemas.microsoft.com/office/drawing/2014/main" id="{41299B14-7A24-4E2D-99F5-C2D9E99168D5}"/>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5" name="Grupo 184">
              <a:extLst>
                <a:ext uri="{FF2B5EF4-FFF2-40B4-BE49-F238E27FC236}">
                  <a16:creationId xmlns:a16="http://schemas.microsoft.com/office/drawing/2014/main" id="{AC40B4C1-6CED-4DBD-B8FA-B6F0D60B6AF0}"/>
                </a:ext>
              </a:extLst>
            </p:cNvPr>
            <p:cNvGrpSpPr/>
            <p:nvPr/>
          </p:nvGrpSpPr>
          <p:grpSpPr>
            <a:xfrm>
              <a:off x="0" y="0"/>
              <a:ext cx="261372" cy="224790"/>
              <a:chOff x="0" y="0"/>
              <a:chExt cx="261372" cy="224790"/>
            </a:xfrm>
          </p:grpSpPr>
          <p:cxnSp>
            <p:nvCxnSpPr>
              <p:cNvPr id="190" name="Conector recto 189">
                <a:extLst>
                  <a:ext uri="{FF2B5EF4-FFF2-40B4-BE49-F238E27FC236}">
                    <a16:creationId xmlns:a16="http://schemas.microsoft.com/office/drawing/2014/main" id="{CD441329-F2C2-4D03-AFB5-4298D3358C33}"/>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255D6C4E-18BC-4FA4-B149-FE2E8E7F5DA2}"/>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E87CA016-5ECB-4B18-8F30-C24C7DEC4BB4}"/>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upo 185">
              <a:extLst>
                <a:ext uri="{FF2B5EF4-FFF2-40B4-BE49-F238E27FC236}">
                  <a16:creationId xmlns:a16="http://schemas.microsoft.com/office/drawing/2014/main" id="{7CA3FE37-53D8-44C4-9C27-B89B3A96F334}"/>
                </a:ext>
              </a:extLst>
            </p:cNvPr>
            <p:cNvGrpSpPr/>
            <p:nvPr/>
          </p:nvGrpSpPr>
          <p:grpSpPr>
            <a:xfrm>
              <a:off x="129026" y="179515"/>
              <a:ext cx="279763" cy="221809"/>
              <a:chOff x="0" y="0"/>
              <a:chExt cx="279763" cy="221809"/>
            </a:xfrm>
          </p:grpSpPr>
          <p:cxnSp>
            <p:nvCxnSpPr>
              <p:cNvPr id="187" name="Conector recto 186">
                <a:extLst>
                  <a:ext uri="{FF2B5EF4-FFF2-40B4-BE49-F238E27FC236}">
                    <a16:creationId xmlns:a16="http://schemas.microsoft.com/office/drawing/2014/main" id="{1135AEC2-6D7D-49F5-B08C-2C55C4D6F225}"/>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BA04E372-0A29-4318-813F-42656E7F7505}"/>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C5E53E53-B7FA-4FA7-B509-B4191EA42E2A}"/>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2" name="Conector recto de flecha 101">
            <a:extLst>
              <a:ext uri="{FF2B5EF4-FFF2-40B4-BE49-F238E27FC236}">
                <a16:creationId xmlns:a16="http://schemas.microsoft.com/office/drawing/2014/main" id="{CF500C0D-D77D-4E91-80B6-19AAF382408D}"/>
              </a:ext>
            </a:extLst>
          </p:cNvPr>
          <p:cNvCxnSpPr>
            <a:cxnSpLocks/>
          </p:cNvCxnSpPr>
          <p:nvPr/>
        </p:nvCxnSpPr>
        <p:spPr>
          <a:xfrm flipH="1">
            <a:off x="1026314" y="2594151"/>
            <a:ext cx="789786" cy="448873"/>
          </a:xfrm>
          <a:prstGeom prst="straightConnector1">
            <a:avLst/>
          </a:prstGeom>
          <a:ln w="57150">
            <a:solidFill>
              <a:schemeClr val="tx2">
                <a:lumMod val="20000"/>
                <a:lumOff val="8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sp>
        <p:nvSpPr>
          <p:cNvPr id="118" name="Elipse 117">
            <a:extLst>
              <a:ext uri="{FF2B5EF4-FFF2-40B4-BE49-F238E27FC236}">
                <a16:creationId xmlns:a16="http://schemas.microsoft.com/office/drawing/2014/main" id="{75B22CC2-1737-4B5F-AEE2-98824DD935A4}"/>
              </a:ext>
            </a:extLst>
          </p:cNvPr>
          <p:cNvSpPr/>
          <p:nvPr/>
        </p:nvSpPr>
        <p:spPr>
          <a:xfrm>
            <a:off x="3262440" y="2471517"/>
            <a:ext cx="133013" cy="18212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1040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6BAA135-A7CB-456C-A976-6B210D35F62D}"/>
              </a:ext>
            </a:extLst>
          </p:cNvPr>
          <p:cNvSpPr>
            <a:spLocks noGrp="1"/>
          </p:cNvSpPr>
          <p:nvPr>
            <p:ph type="body" sz="quarter" idx="18"/>
          </p:nvPr>
        </p:nvSpPr>
        <p:spPr/>
        <p:txBody>
          <a:bodyPr/>
          <a:lstStyle/>
          <a:p>
            <a:endParaRPr lang="es-ES"/>
          </a:p>
        </p:txBody>
      </p:sp>
      <p:sp>
        <p:nvSpPr>
          <p:cNvPr id="9" name="Marcador de texto 8">
            <a:extLst>
              <a:ext uri="{FF2B5EF4-FFF2-40B4-BE49-F238E27FC236}">
                <a16:creationId xmlns:a16="http://schemas.microsoft.com/office/drawing/2014/main" id="{6002AD9E-151F-493B-BAEA-11632C7A601E}"/>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es-ES" sz="2000"/>
              <a:t>RAILWAY LOCATION PLAN</a:t>
            </a:r>
          </a:p>
        </p:txBody>
      </p:sp>
      <p:pic>
        <p:nvPicPr>
          <p:cNvPr id="13" name="Imagen 12">
            <a:extLst>
              <a:ext uri="{FF2B5EF4-FFF2-40B4-BE49-F238E27FC236}">
                <a16:creationId xmlns:a16="http://schemas.microsoft.com/office/drawing/2014/main" id="{24AEF01B-D493-4C2B-937E-401C247FE9F5}"/>
              </a:ext>
            </a:extLst>
          </p:cNvPr>
          <p:cNvPicPr>
            <a:picLocks noChangeAspect="1"/>
          </p:cNvPicPr>
          <p:nvPr/>
        </p:nvPicPr>
        <p:blipFill>
          <a:blip r:embed="rId3"/>
          <a:stretch>
            <a:fillRect/>
          </a:stretch>
        </p:blipFill>
        <p:spPr>
          <a:xfrm>
            <a:off x="0" y="1994301"/>
            <a:ext cx="9144000" cy="2687862"/>
          </a:xfrm>
          <a:prstGeom prst="rect">
            <a:avLst/>
          </a:prstGeom>
        </p:spPr>
      </p:pic>
      <p:pic>
        <p:nvPicPr>
          <p:cNvPr id="17" name="Imagen 16">
            <a:extLst>
              <a:ext uri="{FF2B5EF4-FFF2-40B4-BE49-F238E27FC236}">
                <a16:creationId xmlns:a16="http://schemas.microsoft.com/office/drawing/2014/main" id="{C3BBDC40-60C5-4B20-8255-5833626CE624}"/>
              </a:ext>
            </a:extLst>
          </p:cNvPr>
          <p:cNvPicPr>
            <a:picLocks noChangeAspect="1"/>
          </p:cNvPicPr>
          <p:nvPr/>
        </p:nvPicPr>
        <p:blipFill>
          <a:blip r:embed="rId4"/>
          <a:stretch>
            <a:fillRect/>
          </a:stretch>
        </p:blipFill>
        <p:spPr>
          <a:xfrm rot="20150735">
            <a:off x="8268155" y="1805625"/>
            <a:ext cx="797272" cy="554623"/>
          </a:xfrm>
          <a:prstGeom prst="rect">
            <a:avLst/>
          </a:prstGeom>
        </p:spPr>
      </p:pic>
      <p:sp>
        <p:nvSpPr>
          <p:cNvPr id="14" name="CuadroTexto 1">
            <a:extLst>
              <a:ext uri="{FF2B5EF4-FFF2-40B4-BE49-F238E27FC236}">
                <a16:creationId xmlns:a16="http://schemas.microsoft.com/office/drawing/2014/main" id="{08ECD713-9F11-425A-9C33-C2EBBBCFCCE9}"/>
              </a:ext>
            </a:extLst>
          </p:cNvPr>
          <p:cNvSpPr txBox="1"/>
          <p:nvPr/>
        </p:nvSpPr>
        <p:spPr>
          <a:xfrm rot="5700000">
            <a:off x="5872904" y="2478937"/>
            <a:ext cx="1329767" cy="2616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b="1">
                <a:solidFill>
                  <a:srgbClr val="C00000"/>
                </a:solidFill>
                <a:highlight>
                  <a:srgbClr val="C0C0C0"/>
                </a:highlight>
              </a:rPr>
              <a:t>MUNICIPALITY</a:t>
            </a:r>
            <a:r>
              <a:rPr lang="en-GB" sz="1100" b="1">
                <a:solidFill>
                  <a:srgbClr val="C00000"/>
                </a:solidFill>
                <a:highlight>
                  <a:srgbClr val="C0C0C0"/>
                </a:highlight>
              </a:rPr>
              <a:t> </a:t>
            </a:r>
            <a:r>
              <a:rPr lang="en-GB" sz="800" b="1">
                <a:solidFill>
                  <a:srgbClr val="C00000"/>
                </a:solidFill>
                <a:highlight>
                  <a:srgbClr val="C0C0C0"/>
                </a:highlight>
              </a:rPr>
              <a:t>BORDER</a:t>
            </a:r>
            <a:endParaRPr lang="es-ES" sz="800" b="1">
              <a:solidFill>
                <a:srgbClr val="C00000"/>
              </a:solidFill>
              <a:highlight>
                <a:srgbClr val="C0C0C0"/>
              </a:highlight>
              <a:cs typeface="Calibri"/>
            </a:endParaRPr>
          </a:p>
        </p:txBody>
      </p:sp>
      <p:sp>
        <p:nvSpPr>
          <p:cNvPr id="15" name="CuadroTexto 1">
            <a:extLst>
              <a:ext uri="{FF2B5EF4-FFF2-40B4-BE49-F238E27FC236}">
                <a16:creationId xmlns:a16="http://schemas.microsoft.com/office/drawing/2014/main" id="{9A3243A4-1298-426D-B1B4-E466DC7BEC89}"/>
              </a:ext>
            </a:extLst>
          </p:cNvPr>
          <p:cNvSpPr txBox="1"/>
          <p:nvPr/>
        </p:nvSpPr>
        <p:spPr>
          <a:xfrm rot="2880000">
            <a:off x="4569605" y="4137681"/>
            <a:ext cx="1329767" cy="2616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b="1">
                <a:solidFill>
                  <a:srgbClr val="C00000"/>
                </a:solidFill>
                <a:highlight>
                  <a:srgbClr val="C0C0C0"/>
                </a:highlight>
              </a:rPr>
              <a:t>M</a:t>
            </a:r>
            <a:r>
              <a:rPr lang="en-GB" sz="800" b="1">
                <a:solidFill>
                  <a:srgbClr val="C00000"/>
                </a:solidFill>
                <a:highlight>
                  <a:srgbClr val="C0C0C0"/>
                </a:highlight>
              </a:rPr>
              <a:t>UNICIPALITY</a:t>
            </a:r>
            <a:r>
              <a:rPr lang="en-GB" sz="1100" b="1">
                <a:solidFill>
                  <a:srgbClr val="C00000"/>
                </a:solidFill>
                <a:highlight>
                  <a:srgbClr val="C0C0C0"/>
                </a:highlight>
              </a:rPr>
              <a:t> </a:t>
            </a:r>
            <a:r>
              <a:rPr lang="en-GB" sz="800" b="1">
                <a:solidFill>
                  <a:srgbClr val="C00000"/>
                </a:solidFill>
                <a:highlight>
                  <a:srgbClr val="C0C0C0"/>
                </a:highlight>
              </a:rPr>
              <a:t>BORDER</a:t>
            </a:r>
            <a:endParaRPr lang="es-ES" sz="800" b="1">
              <a:solidFill>
                <a:srgbClr val="C00000"/>
              </a:solidFill>
              <a:highlight>
                <a:srgbClr val="C0C0C0"/>
              </a:highlight>
              <a:cs typeface="Calibri"/>
            </a:endParaRPr>
          </a:p>
        </p:txBody>
      </p:sp>
      <p:sp>
        <p:nvSpPr>
          <p:cNvPr id="2" name="CuadroTexto 1">
            <a:extLst>
              <a:ext uri="{FF2B5EF4-FFF2-40B4-BE49-F238E27FC236}">
                <a16:creationId xmlns:a16="http://schemas.microsoft.com/office/drawing/2014/main" id="{38E859D1-590D-4CF3-AF56-625394419457}"/>
              </a:ext>
            </a:extLst>
          </p:cNvPr>
          <p:cNvSpPr txBox="1"/>
          <p:nvPr/>
        </p:nvSpPr>
        <p:spPr>
          <a:xfrm>
            <a:off x="7913072" y="4429626"/>
            <a:ext cx="1502229" cy="338554"/>
          </a:xfrm>
          <a:prstGeom prst="rect">
            <a:avLst/>
          </a:prstGeom>
          <a:noFill/>
        </p:spPr>
        <p:txBody>
          <a:bodyPr wrap="square" lIns="91440" tIns="45720" rIns="91440" bIns="45720" rtlCol="0" anchor="t">
            <a:spAutoFit/>
          </a:bodyPr>
          <a:lstStyle/>
          <a:p>
            <a:r>
              <a:rPr lang="es-ES" sz="1600" b="1" dirty="0">
                <a:solidFill>
                  <a:srgbClr val="FFC000"/>
                </a:solidFill>
              </a:rPr>
              <a:t>KAUNAS</a:t>
            </a:r>
            <a:endParaRPr lang="es-ES" sz="1600" b="1">
              <a:solidFill>
                <a:srgbClr val="FFC000"/>
              </a:solidFill>
              <a:cs typeface="Calibri"/>
            </a:endParaRPr>
          </a:p>
        </p:txBody>
      </p:sp>
      <p:sp>
        <p:nvSpPr>
          <p:cNvPr id="12" name="CuadroTexto 11">
            <a:extLst>
              <a:ext uri="{FF2B5EF4-FFF2-40B4-BE49-F238E27FC236}">
                <a16:creationId xmlns:a16="http://schemas.microsoft.com/office/drawing/2014/main" id="{28BC7A0D-F143-4937-80FB-F0C843814EA0}"/>
              </a:ext>
            </a:extLst>
          </p:cNvPr>
          <p:cNvSpPr txBox="1"/>
          <p:nvPr/>
        </p:nvSpPr>
        <p:spPr>
          <a:xfrm>
            <a:off x="2676" y="1934539"/>
            <a:ext cx="1502229" cy="338554"/>
          </a:xfrm>
          <a:prstGeom prst="rect">
            <a:avLst/>
          </a:prstGeom>
          <a:noFill/>
        </p:spPr>
        <p:txBody>
          <a:bodyPr wrap="square" lIns="91440" tIns="45720" rIns="91440" bIns="45720" rtlCol="0" anchor="t">
            <a:spAutoFit/>
          </a:bodyPr>
          <a:lstStyle/>
          <a:p>
            <a:r>
              <a:rPr lang="es-ES" sz="1600" b="1" dirty="0">
                <a:solidFill>
                  <a:srgbClr val="FFC000"/>
                </a:solidFill>
              </a:rPr>
              <a:t>JONAVA</a:t>
            </a:r>
            <a:endParaRPr lang="es-ES" sz="1600" b="1" dirty="0">
              <a:solidFill>
                <a:srgbClr val="FFC000"/>
              </a:solidFill>
              <a:cs typeface="Calibri"/>
            </a:endParaRPr>
          </a:p>
        </p:txBody>
      </p:sp>
    </p:spTree>
    <p:extLst>
      <p:ext uri="{BB962C8B-B14F-4D97-AF65-F5344CB8AC3E}">
        <p14:creationId xmlns:p14="http://schemas.microsoft.com/office/powerpoint/2010/main" val="86520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es-ES" sz="2000"/>
              <a:t>RAILWAY ALIGNMENT PLAN</a:t>
            </a:r>
          </a:p>
        </p:txBody>
      </p:sp>
      <p:pic>
        <p:nvPicPr>
          <p:cNvPr id="8" name="Imagen 7">
            <a:extLst>
              <a:ext uri="{FF2B5EF4-FFF2-40B4-BE49-F238E27FC236}">
                <a16:creationId xmlns:a16="http://schemas.microsoft.com/office/drawing/2014/main" id="{1670B6F1-4F03-4304-8A34-C8FB114C2538}"/>
              </a:ext>
            </a:extLst>
          </p:cNvPr>
          <p:cNvPicPr>
            <a:picLocks noChangeAspect="1"/>
          </p:cNvPicPr>
          <p:nvPr/>
        </p:nvPicPr>
        <p:blipFill>
          <a:blip r:embed="rId2"/>
          <a:stretch>
            <a:fillRect/>
          </a:stretch>
        </p:blipFill>
        <p:spPr>
          <a:xfrm>
            <a:off x="3059206" y="1257291"/>
            <a:ext cx="2744880" cy="483181"/>
          </a:xfrm>
          <a:prstGeom prst="rect">
            <a:avLst/>
          </a:prstGeom>
        </p:spPr>
      </p:pic>
      <p:pic>
        <p:nvPicPr>
          <p:cNvPr id="3" name="Imagen 6" descr="Imagen que contiene Diagrama&#10;&#10;Descripción generada automáticamente">
            <a:extLst>
              <a:ext uri="{FF2B5EF4-FFF2-40B4-BE49-F238E27FC236}">
                <a16:creationId xmlns:a16="http://schemas.microsoft.com/office/drawing/2014/main" id="{A958115E-5F9A-4F47-AED3-307C5A4771FF}"/>
              </a:ext>
            </a:extLst>
          </p:cNvPr>
          <p:cNvPicPr>
            <a:picLocks noChangeAspect="1"/>
          </p:cNvPicPr>
          <p:nvPr/>
        </p:nvPicPr>
        <p:blipFill>
          <a:blip r:embed="rId3"/>
          <a:stretch>
            <a:fillRect/>
          </a:stretch>
        </p:blipFill>
        <p:spPr>
          <a:xfrm>
            <a:off x="174049" y="1763231"/>
            <a:ext cx="8802396" cy="3305562"/>
          </a:xfrm>
          <a:prstGeom prst="rect">
            <a:avLst/>
          </a:prstGeom>
        </p:spPr>
      </p:pic>
    </p:spTree>
    <p:extLst>
      <p:ext uri="{BB962C8B-B14F-4D97-AF65-F5344CB8AC3E}">
        <p14:creationId xmlns:p14="http://schemas.microsoft.com/office/powerpoint/2010/main" val="230237969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4c9b134-2d46-4c40-a4e5-dc843e62e8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18BB99D86B2A46A60A047A0DC1E2D3" ma:contentTypeVersion="16" ma:contentTypeDescription="Create a new document." ma:contentTypeScope="" ma:versionID="67c09d39fde0a1d9f957f0fc9ebbd5a9">
  <xsd:schema xmlns:xsd="http://www.w3.org/2001/XMLSchema" xmlns:xs="http://www.w3.org/2001/XMLSchema" xmlns:p="http://schemas.microsoft.com/office/2006/metadata/properties" xmlns:ns2="016a8d99-7c2d-46f1-b2a0-cd04a8711ea3" xmlns:ns3="74c9b134-2d46-4c40-a4e5-dc843e62e8ed" targetNamespace="http://schemas.microsoft.com/office/2006/metadata/properties" ma:root="true" ma:fieldsID="c84f9e533284be0b2932e2a69bba7758" ns2:_="" ns3:_="">
    <xsd:import namespace="016a8d99-7c2d-46f1-b2a0-cd04a8711ea3"/>
    <xsd:import namespace="74c9b134-2d46-4c40-a4e5-dc843e62e8e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_Flow_SignoffStatus"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8d99-7c2d-46f1-b2a0-cd04a8711ea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c9b134-2d46-4c40-a4e5-dc843e62e8e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B9293-D2E7-4CE9-8CBD-AFBBC224681A}">
  <ds:schemaRefs>
    <ds:schemaRef ds:uri="http://schemas.microsoft.com/sharepoint/v3/contenttype/forms"/>
  </ds:schemaRefs>
</ds:datastoreItem>
</file>

<file path=customXml/itemProps2.xml><?xml version="1.0" encoding="utf-8"?>
<ds:datastoreItem xmlns:ds="http://schemas.openxmlformats.org/officeDocument/2006/customXml" ds:itemID="{E32BA7F3-344C-4A6A-B90B-94112AB3A473}">
  <ds:schemaRefs>
    <ds:schemaRef ds:uri="016a8d99-7c2d-46f1-b2a0-cd04a8711ea3"/>
    <ds:schemaRef ds:uri="74c9b134-2d46-4c40-a4e5-dc843e62e8e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4BA1EB5-522C-40C8-AC4B-A3FBBF9D24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8d99-7c2d-46f1-b2a0-cd04a8711ea3"/>
    <ds:schemaRef ds:uri="74c9b134-2d46-4c40-a4e5-dc843e62e8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592</TotalTime>
  <Words>1814</Words>
  <Application>Microsoft Office PowerPoint</Application>
  <PresentationFormat>On-screen Show (16:9)</PresentationFormat>
  <Paragraphs>221</Paragraphs>
  <Slides>48</Slides>
  <Notes>6</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 Rail Baltica section Kaunas - Šveicarija,  Jonava District Municipality  PUBLIC HEARING</vt:lpstr>
      <vt:lpstr>Design and design supervision services for the construction of the new line from Kaunas to Ramygala Kaunas-Šveicarija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Giedrė Sankauskaitė-Eskė</cp:lastModifiedBy>
  <cp:revision>372</cp:revision>
  <dcterms:created xsi:type="dcterms:W3CDTF">2019-07-30T13:23:13Z</dcterms:created>
  <dcterms:modified xsi:type="dcterms:W3CDTF">2021-10-29T13:31:21Z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0x010100A818BB99D86B2A46A60A047A0DC1E2D3</vt:lpwstr>
  </property>
</Properties>
</file>