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59" r:id="rId5"/>
    <p:sldId id="260" r:id="rId6"/>
    <p:sldId id="265" r:id="rId7"/>
    <p:sldId id="261" r:id="rId8"/>
    <p:sldId id="263" r:id="rId9"/>
    <p:sldId id="327" r:id="rId10"/>
    <p:sldId id="335" r:id="rId11"/>
    <p:sldId id="336" r:id="rId12"/>
    <p:sldId id="337" r:id="rId13"/>
    <p:sldId id="338" r:id="rId14"/>
    <p:sldId id="339" r:id="rId15"/>
    <p:sldId id="340" r:id="rId16"/>
    <p:sldId id="341" r:id="rId17"/>
    <p:sldId id="342" r:id="rId18"/>
    <p:sldId id="361" r:id="rId19"/>
    <p:sldId id="345" r:id="rId20"/>
    <p:sldId id="346" r:id="rId21"/>
    <p:sldId id="347" r:id="rId22"/>
    <p:sldId id="348" r:id="rId23"/>
    <p:sldId id="363" r:id="rId24"/>
    <p:sldId id="366" r:id="rId25"/>
    <p:sldId id="365" r:id="rId26"/>
    <p:sldId id="367" r:id="rId27"/>
    <p:sldId id="364" r:id="rId28"/>
    <p:sldId id="369" r:id="rId29"/>
    <p:sldId id="371" r:id="rId30"/>
    <p:sldId id="370" r:id="rId31"/>
    <p:sldId id="368" r:id="rId32"/>
    <p:sldId id="269" r:id="rId33"/>
    <p:sldId id="273" r:id="rId34"/>
    <p:sldId id="284" r:id="rId35"/>
    <p:sldId id="274" r:id="rId36"/>
    <p:sldId id="357" r:id="rId37"/>
    <p:sldId id="358" r:id="rId38"/>
    <p:sldId id="359" r:id="rId39"/>
    <p:sldId id="360" r:id="rId40"/>
    <p:sldId id="372" r:id="rId41"/>
    <p:sldId id="373" r:id="rId42"/>
    <p:sldId id="374" r:id="rId43"/>
    <p:sldId id="375" r:id="rId44"/>
    <p:sldId id="376" r:id="rId45"/>
    <p:sldId id="377" r:id="rId46"/>
    <p:sldId id="378" r:id="rId47"/>
    <p:sldId id="379" r:id="rId48"/>
    <p:sldId id="355" r:id="rId49"/>
    <p:sldId id="356" r:id="rId50"/>
    <p:sldId id="272" r:id="rId51"/>
    <p:sldId id="290" r:id="rId52"/>
    <p:sldId id="271"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sz" initials="L" lastIdx="10" clrIdx="0">
    <p:extLst>
      <p:ext uri="{19B8F6BF-5375-455C-9EA6-DF929625EA0E}">
        <p15:presenceInfo xmlns:p15="http://schemas.microsoft.com/office/powerpoint/2012/main" userId="Lukasz" providerId="None"/>
      </p:ext>
    </p:extLst>
  </p:cmAuthor>
  <p:cmAuthor id="2" name="Adam Karlinski" initials="AK" lastIdx="3" clrIdx="1">
    <p:extLst>
      <p:ext uri="{19B8F6BF-5375-455C-9EA6-DF929625EA0E}">
        <p15:presenceInfo xmlns:p15="http://schemas.microsoft.com/office/powerpoint/2012/main" userId="S::adam.karlinski@idom.com::7f193193-6030-4e30-ba3b-87212a62c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00"/>
    <a:srgbClr val="FFFFCC"/>
    <a:srgbClr val="FFFF66"/>
    <a:srgbClr val="CC99FF"/>
    <a:srgbClr val="063985"/>
    <a:srgbClr val="D9D9D9"/>
    <a:srgbClr val="000000"/>
    <a:srgbClr val="022574"/>
    <a:srgbClr val="2BA8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B9FE1-103C-AFDF-75C5-B01CCBC22BDE}" v="18" dt="2021-10-11T14:28:00.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07" autoAdjust="0"/>
  </p:normalViewPr>
  <p:slideViewPr>
    <p:cSldViewPr snapToGrid="0">
      <p:cViewPr varScale="1">
        <p:scale>
          <a:sx n="109" d="100"/>
          <a:sy n="109" d="100"/>
        </p:scale>
        <p:origin x="706"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sz Filipowski" userId="S::lukasz.filipowski@idom.com::4e4dd635-cd67-4b13-9ddd-5b60bdc18fbf" providerId="AD" clId="Web-{EBCB9FE1-103C-AFDF-75C5-B01CCBC22BDE}"/>
    <pc:docChg chg="modSld">
      <pc:chgData name="Lukasz Filipowski" userId="S::lukasz.filipowski@idom.com::4e4dd635-cd67-4b13-9ddd-5b60bdc18fbf" providerId="AD" clId="Web-{EBCB9FE1-103C-AFDF-75C5-B01CCBC22BDE}" dt="2021-10-11T14:28:00.537" v="17" actId="20577"/>
      <pc:docMkLst>
        <pc:docMk/>
      </pc:docMkLst>
      <pc:sldChg chg="modSp">
        <pc:chgData name="Lukasz Filipowski" userId="S::lukasz.filipowski@idom.com::4e4dd635-cd67-4b13-9ddd-5b60bdc18fbf" providerId="AD" clId="Web-{EBCB9FE1-103C-AFDF-75C5-B01CCBC22BDE}" dt="2021-10-11T14:28:00.537" v="17" actId="20577"/>
        <pc:sldMkLst>
          <pc:docMk/>
          <pc:sldMk cId="4604431" sldId="269"/>
        </pc:sldMkLst>
        <pc:spChg chg="mod">
          <ac:chgData name="Lukasz Filipowski" userId="S::lukasz.filipowski@idom.com::4e4dd635-cd67-4b13-9ddd-5b60bdc18fbf" providerId="AD" clId="Web-{EBCB9FE1-103C-AFDF-75C5-B01CCBC22BDE}" dt="2021-10-11T14:28:00.537" v="17" actId="20577"/>
          <ac:spMkLst>
            <pc:docMk/>
            <pc:sldMk cId="4604431" sldId="269"/>
            <ac:spMk id="6" creationId="{8282DF2C-C475-4C62-A265-BF4CCC1AAD1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6505E-96F0-40D6-83A7-C112BD6DC655}" type="datetimeFigureOut">
              <a:rPr lang="lv-LV" smtClean="0"/>
              <a:t>11.10.2021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B9DF8-588C-4B94-8FFC-A29BD34EBA8F}" type="slidenum">
              <a:rPr lang="lv-LV" smtClean="0"/>
              <a:t>‹Nº›</a:t>
            </a:fld>
            <a:endParaRPr lang="lv-LV"/>
          </a:p>
        </p:txBody>
      </p:sp>
    </p:spTree>
    <p:extLst>
      <p:ext uri="{BB962C8B-B14F-4D97-AF65-F5344CB8AC3E}">
        <p14:creationId xmlns:p14="http://schemas.microsoft.com/office/powerpoint/2010/main" val="13302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5</a:t>
            </a:fld>
            <a:endParaRPr lang="lv-LV"/>
          </a:p>
        </p:txBody>
      </p:sp>
    </p:spTree>
    <p:extLst>
      <p:ext uri="{BB962C8B-B14F-4D97-AF65-F5344CB8AC3E}">
        <p14:creationId xmlns:p14="http://schemas.microsoft.com/office/powerpoint/2010/main" val="235991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6</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defTabSz="514323">
              <a:lnSpc>
                <a:spcPct val="107000"/>
              </a:lnSpc>
              <a:spcBef>
                <a:spcPts val="750"/>
              </a:spcBef>
              <a:spcAft>
                <a:spcPts val="429"/>
              </a:spcAft>
              <a:buNone/>
            </a:pP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7</a:t>
            </a:fld>
            <a:endParaRPr lang="lv-LV"/>
          </a:p>
        </p:txBody>
      </p:sp>
    </p:spTree>
    <p:extLst>
      <p:ext uri="{BB962C8B-B14F-4D97-AF65-F5344CB8AC3E}">
        <p14:creationId xmlns:p14="http://schemas.microsoft.com/office/powerpoint/2010/main" val="51561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8</a:t>
            </a:fld>
            <a:endParaRPr lang="lv-LV"/>
          </a:p>
        </p:txBody>
      </p:sp>
    </p:spTree>
    <p:extLst>
      <p:ext uri="{BB962C8B-B14F-4D97-AF65-F5344CB8AC3E}">
        <p14:creationId xmlns:p14="http://schemas.microsoft.com/office/powerpoint/2010/main" val="1320921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38A4-7AF5-EF4E-9EE2-D003A1F83F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sp>
        <p:nvSpPr>
          <p:cNvPr id="18" name="Text Placeholder 2">
            <a:extLst>
              <a:ext uri="{FF2B5EF4-FFF2-40B4-BE49-F238E27FC236}">
                <a16:creationId xmlns:a16="http://schemas.microsoft.com/office/drawing/2014/main" id="{E28C25C4-9292-F048-B148-85D104BCB492}"/>
              </a:ext>
            </a:extLst>
          </p:cNvPr>
          <p:cNvSpPr>
            <a:spLocks noGrp="1" noChangeAspect="1"/>
          </p:cNvSpPr>
          <p:nvPr>
            <p:ph idx="10"/>
          </p:nvPr>
        </p:nvSpPr>
        <p:spPr>
          <a:xfrm>
            <a:off x="2983654" y="4728654"/>
            <a:ext cx="697139"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3952263"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4920871"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685799" y="1543626"/>
            <a:ext cx="3527386" cy="2009802"/>
          </a:xfrm>
          <a:prstGeom prst="rect">
            <a:avLst/>
          </a:prstGeom>
        </p:spPr>
        <p:txBody>
          <a:bodyPr vert="horz" lIns="91440" tIns="45720" rIns="91440" bIns="45720" rtlCol="0" anchor="ctr">
            <a:no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6250454" y="4783353"/>
            <a:ext cx="1837183" cy="233141"/>
          </a:xfrm>
        </p:spPr>
        <p:txBody>
          <a:bodyPr>
            <a:noAutofit/>
          </a:bodyPr>
          <a:lstStyle>
            <a:lvl1pPr algn="r">
              <a:defRPr sz="900" b="1" i="0">
                <a:ln>
                  <a:noFill/>
                </a:ln>
                <a:solidFill>
                  <a:schemeClr val="tx1">
                    <a:lumMod val="65000"/>
                    <a:lumOff val="35000"/>
                  </a:schemeClr>
                </a:solidFill>
                <a:latin typeface="Myriad Pro" panose="020B0503030403020204" pitchFamily="34" charset="0"/>
              </a:defRPr>
            </a:lvl1pPr>
            <a:lvl2pPr algn="r">
              <a:defRPr sz="900" b="0" i="0">
                <a:solidFill>
                  <a:schemeClr val="tx1">
                    <a:lumMod val="65000"/>
                    <a:lumOff val="35000"/>
                  </a:schemeClr>
                </a:solidFill>
                <a:latin typeface="Myriad Pro" panose="020B0503030403020204" pitchFamily="34" charset="0"/>
              </a:defRPr>
            </a:lvl2pPr>
            <a:lvl3pPr algn="r">
              <a:defRPr sz="900" b="0" i="0">
                <a:solidFill>
                  <a:schemeClr val="tx1">
                    <a:lumMod val="65000"/>
                    <a:lumOff val="35000"/>
                  </a:schemeClr>
                </a:solidFill>
                <a:latin typeface="Myriad Pro" panose="020B0503030403020204" pitchFamily="34" charset="0"/>
              </a:defRPr>
            </a:lvl3pPr>
            <a:lvl4pPr algn="r">
              <a:defRPr sz="900" b="0" i="0">
                <a:solidFill>
                  <a:schemeClr val="tx1">
                    <a:lumMod val="65000"/>
                    <a:lumOff val="35000"/>
                  </a:schemeClr>
                </a:solidFill>
                <a:latin typeface="Myriad Pro" panose="020B0503030403020204" pitchFamily="34" charset="0"/>
              </a:defRPr>
            </a:lvl4pPr>
            <a:lvl5pPr algn="r">
              <a:defRPr sz="9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8132328" y="4783353"/>
            <a:ext cx="787400" cy="233362"/>
          </a:xfrm>
        </p:spPr>
        <p:txBody>
          <a:bodyPr>
            <a:normAutofit/>
          </a:bodyPr>
          <a:lstStyle>
            <a:lvl1pPr algn="r">
              <a:defRPr sz="900" b="1" i="0">
                <a:solidFill>
                  <a:schemeClr val="tx1">
                    <a:lumMod val="65000"/>
                    <a:lumOff val="35000"/>
                  </a:schemeClr>
                </a:solidFill>
                <a:latin typeface="Myriad Pro" panose="020B0503030403020204" pitchFamily="34" charset="0"/>
              </a:defRPr>
            </a:lvl1pPr>
          </a:lstStyle>
          <a:p>
            <a:pPr lvl="0"/>
            <a:r>
              <a:rPr lang="en-US" sz="900"/>
              <a:t>Date</a:t>
            </a:r>
            <a:endParaRPr lang="en-US"/>
          </a:p>
        </p:txBody>
      </p:sp>
    </p:spTree>
    <p:extLst>
      <p:ext uri="{BB962C8B-B14F-4D97-AF65-F5344CB8AC3E}">
        <p14:creationId xmlns:p14="http://schemas.microsoft.com/office/powerpoint/2010/main" val="32595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6A3CFEC8-CA07-9B43-87A2-B0E8D5643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345142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B51C46-B76C-FC4C-ABDD-BA9838198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81975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87480322-6016-9C46-87A9-294ACE9E2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97679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86D6FE20-4971-6440-9B46-6DFB97E56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90429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3EBD82FD-558E-A144-9B0D-82FD44A2E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67149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412728" y="2077418"/>
            <a:ext cx="2689395" cy="988664"/>
          </a:xfrm>
        </p:spPr>
        <p:txBody>
          <a:bodyPr anchor="ctr">
            <a:normAutofit/>
          </a:bodyPr>
          <a:lstStyle>
            <a:lvl1pPr algn="l">
              <a:defRPr sz="1400"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94494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4" name="Picture 3">
            <a:extLst>
              <a:ext uri="{FF2B5EF4-FFF2-40B4-BE49-F238E27FC236}">
                <a16:creationId xmlns:a16="http://schemas.microsoft.com/office/drawing/2014/main" id="{2E233281-27D7-254B-A346-EBF875F5D56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632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Tree>
    <p:extLst>
      <p:ext uri="{BB962C8B-B14F-4D97-AF65-F5344CB8AC3E}">
        <p14:creationId xmlns:p14="http://schemas.microsoft.com/office/powerpoint/2010/main" val="34023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pic>
        <p:nvPicPr>
          <p:cNvPr id="4" name="Picture 3">
            <a:extLst>
              <a:ext uri="{FF2B5EF4-FFF2-40B4-BE49-F238E27FC236}">
                <a16:creationId xmlns:a16="http://schemas.microsoft.com/office/drawing/2014/main" id="{B4182E51-84C9-154B-B86A-9069E9CAC62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67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laids2-01.png">
            <a:extLst>
              <a:ext uri="{FF2B5EF4-FFF2-40B4-BE49-F238E27FC236}">
                <a16:creationId xmlns:a16="http://schemas.microsoft.com/office/drawing/2014/main" id="{B8DC4F55-9672-A842-9965-6131DEF394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logo-11.png">
            <a:extLst>
              <a:ext uri="{FF2B5EF4-FFF2-40B4-BE49-F238E27FC236}">
                <a16:creationId xmlns:a16="http://schemas.microsoft.com/office/drawing/2014/main" id="{0EC7A19A-1F7B-914C-AD96-54132D89D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Tree>
    <p:extLst>
      <p:ext uri="{BB962C8B-B14F-4D97-AF65-F5344CB8AC3E}">
        <p14:creationId xmlns:p14="http://schemas.microsoft.com/office/powerpoint/2010/main" val="119669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laids3-01.png">
            <a:extLst>
              <a:ext uri="{FF2B5EF4-FFF2-40B4-BE49-F238E27FC236}">
                <a16:creationId xmlns:a16="http://schemas.microsoft.com/office/drawing/2014/main" id="{8BE69C64-F314-3C42-89FF-3F3DF990C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0" name="Title Placeholder 1">
            <a:extLst>
              <a:ext uri="{FF2B5EF4-FFF2-40B4-BE49-F238E27FC236}">
                <a16:creationId xmlns:a16="http://schemas.microsoft.com/office/drawing/2014/main" id="{216F8709-C4F9-7240-AF7B-74F64AB280CC}"/>
              </a:ext>
            </a:extLst>
          </p:cNvPr>
          <p:cNvSpPr>
            <a:spLocks noGrp="1"/>
          </p:cNvSpPr>
          <p:nvPr>
            <p:ph type="title"/>
          </p:nvPr>
        </p:nvSpPr>
        <p:spPr>
          <a:xfrm>
            <a:off x="457200" y="1724296"/>
            <a:ext cx="4624086" cy="2095349"/>
          </a:xfrm>
          <a:prstGeom prst="rect">
            <a:avLst/>
          </a:prstGeom>
        </p:spPr>
        <p:txBody>
          <a:bodyPr vert="horz" lIns="91440" tIns="45720" rIns="91440" bIns="45720" rtlCol="0" anchor="ctr">
            <a:norm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9473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pic>
        <p:nvPicPr>
          <p:cNvPr id="3" name="Picture 2">
            <a:extLst>
              <a:ext uri="{FF2B5EF4-FFF2-40B4-BE49-F238E27FC236}">
                <a16:creationId xmlns:a16="http://schemas.microsoft.com/office/drawing/2014/main" id="{14AA6694-17E9-0A47-9D8B-3BC0797AE30B}"/>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6884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0186-DF1A-F445-BFF3-D02FACAD4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7405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E3CC-1582-DC4A-AC92-FC7C0868D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08835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7470D-9A40-6D40-A9C2-C8D270B51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5487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109F02B9-75D9-7649-A017-3913AF383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29414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Rail </a:t>
            </a:r>
            <a:r>
              <a:rPr lang="en-GB" err="1"/>
              <a:t>Baltica</a:t>
            </a:r>
            <a:r>
              <a:rPr lang="en-GB"/>
              <a:t> presentation</a:t>
            </a:r>
            <a:endParaRPr lang="en-US"/>
          </a:p>
        </p:txBody>
      </p:sp>
      <p:sp>
        <p:nvSpPr>
          <p:cNvPr id="7" name="Text Placeholder 6">
            <a:extLst>
              <a:ext uri="{FF2B5EF4-FFF2-40B4-BE49-F238E27FC236}">
                <a16:creationId xmlns:a16="http://schemas.microsoft.com/office/drawing/2014/main" id="{98835DA1-5AC5-634A-8321-3CAA768C58C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Headlines – Myriad Pro Bold – 40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Second level – Myriad Pro </a:t>
            </a:r>
            <a:r>
              <a:rPr lang="en-GB" err="1"/>
              <a:t>Semibold</a:t>
            </a:r>
            <a:r>
              <a:rPr lang="en-GB"/>
              <a:t> – 25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Third level – Myriad Pro Regular – 20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Fourth level – Myriad Pro Regular – 14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Fifth level – Myriad Pro Regular – 10 pts</a:t>
            </a:r>
            <a:endParaRPr lang="en-US"/>
          </a:p>
        </p:txBody>
      </p:sp>
    </p:spTree>
    <p:extLst>
      <p:ext uri="{BB962C8B-B14F-4D97-AF65-F5344CB8AC3E}">
        <p14:creationId xmlns:p14="http://schemas.microsoft.com/office/powerpoint/2010/main" val="297375431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77" r:id="rId5"/>
    <p:sldLayoutId id="2147483656" r:id="rId6"/>
    <p:sldLayoutId id="2147483657" r:id="rId7"/>
    <p:sldLayoutId id="2147483658" r:id="rId8"/>
    <p:sldLayoutId id="2147483683" r:id="rId9"/>
    <p:sldLayoutId id="2147483684" r:id="rId10"/>
    <p:sldLayoutId id="2147483682" r:id="rId11"/>
    <p:sldLayoutId id="2147483685" r:id="rId12"/>
    <p:sldLayoutId id="2147483686" r:id="rId13"/>
    <p:sldLayoutId id="2147483687" r:id="rId14"/>
    <p:sldLayoutId id="2147483669" r:id="rId15"/>
    <p:sldLayoutId id="2147483678" r:id="rId16"/>
    <p:sldLayoutId id="2147483681"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000" kern="1200">
          <a:solidFill>
            <a:schemeClr val="tx1"/>
          </a:solidFill>
          <a:latin typeface="+mn-lt"/>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CD5A-DABB-49E3-81BE-2FC5B1FCB291}"/>
              </a:ext>
            </a:extLst>
          </p:cNvPr>
          <p:cNvSpPr>
            <a:spLocks noGrp="1"/>
          </p:cNvSpPr>
          <p:nvPr>
            <p:ph type="title"/>
          </p:nvPr>
        </p:nvSpPr>
        <p:spPr>
          <a:xfrm>
            <a:off x="0" y="2003611"/>
            <a:ext cx="4079262" cy="1757717"/>
          </a:xfrm>
        </p:spPr>
        <p:txBody>
          <a:bodyPr/>
          <a:lstStyle/>
          <a:p>
            <a:r>
              <a:rPr lang="en-US" sz="2000" b="0" dirty="0"/>
              <a:t>Rail Baltica section</a:t>
            </a:r>
            <a:r>
              <a:rPr lang="pl-PL" sz="2000" b="0" dirty="0"/>
              <a:t> </a:t>
            </a:r>
            <a:br>
              <a:rPr lang="pl-PL" sz="2000" b="0" dirty="0"/>
            </a:br>
            <a:r>
              <a:rPr lang="pl-PL" sz="2000" b="0" dirty="0" err="1"/>
              <a:t>Ramygala</a:t>
            </a:r>
            <a:r>
              <a:rPr lang="en-GB" sz="2000" b="0" dirty="0"/>
              <a:t> -</a:t>
            </a:r>
            <a:r>
              <a:rPr lang="pl-PL" sz="2000" b="0" dirty="0" err="1"/>
              <a:t>Ber</a:t>
            </a:r>
            <a:r>
              <a:rPr lang="pl-PL" sz="2000" b="0" dirty="0" err="1">
                <a:latin typeface="Calibri" panose="020F0502020204030204" pitchFamily="34" charset="0"/>
                <a:cs typeface="Calibri" panose="020F0502020204030204" pitchFamily="34" charset="0"/>
              </a:rPr>
              <a:t>čiūnai</a:t>
            </a:r>
            <a:r>
              <a:rPr lang="pl-PL" sz="2000" b="0" dirty="0"/>
              <a:t> </a:t>
            </a:r>
            <a:r>
              <a:rPr lang="pl-PL" sz="2000" b="0" dirty="0">
                <a:solidFill>
                  <a:srgbClr val="FFFFFF"/>
                </a:solidFill>
              </a:rPr>
              <a:t>(DPS1),</a:t>
            </a:r>
            <a:br>
              <a:rPr lang="en-US" sz="2000" b="0" dirty="0">
                <a:solidFill>
                  <a:srgbClr val="FFFFFF"/>
                </a:solidFill>
              </a:rPr>
            </a:br>
            <a:r>
              <a:rPr lang="en-US" sz="2000" b="0" dirty="0">
                <a:solidFill>
                  <a:srgbClr val="FFFFFF"/>
                </a:solidFill>
              </a:rPr>
              <a:t>P</a:t>
            </a:r>
            <a:r>
              <a:rPr lang="pl-PL" sz="2000" b="0" dirty="0" err="1">
                <a:solidFill>
                  <a:srgbClr val="FFFFFF"/>
                </a:solidFill>
              </a:rPr>
              <a:t>anev</a:t>
            </a:r>
            <a:r>
              <a:rPr lang="lt-LT" sz="2000" b="0" dirty="0">
                <a:solidFill>
                  <a:srgbClr val="FFFFFF"/>
                </a:solidFill>
                <a:latin typeface="Calibri" panose="020F0502020204030204" pitchFamily="34" charset="0"/>
                <a:cs typeface="Calibri" panose="020F0502020204030204" pitchFamily="34" charset="0"/>
              </a:rPr>
              <a:t>ėž</a:t>
            </a:r>
            <a:r>
              <a:rPr lang="pl-PL" sz="2000" b="0" dirty="0" err="1">
                <a:solidFill>
                  <a:srgbClr val="FFFFFF"/>
                </a:solidFill>
                <a:latin typeface="Calibri" panose="020F0502020204030204" pitchFamily="34" charset="0"/>
                <a:cs typeface="Calibri" panose="020F0502020204030204" pitchFamily="34" charset="0"/>
              </a:rPr>
              <a:t>ys</a:t>
            </a:r>
            <a:r>
              <a:rPr lang="en-US" sz="2000" b="0" dirty="0">
                <a:solidFill>
                  <a:srgbClr val="FFFFFF"/>
                </a:solidFill>
              </a:rPr>
              <a:t> district municipality </a:t>
            </a:r>
            <a:br>
              <a:rPr lang="en-US" sz="2000" b="0" dirty="0"/>
            </a:br>
            <a:r>
              <a:rPr lang="en-US" sz="2000" dirty="0"/>
              <a:t>PUBLIC HEARING</a:t>
            </a:r>
            <a:endParaRPr lang="lv-LV" sz="2000" dirty="0">
              <a:solidFill>
                <a:srgbClr val="FF0000"/>
              </a:solidFill>
            </a:endParaRPr>
          </a:p>
        </p:txBody>
      </p:sp>
      <p:sp>
        <p:nvSpPr>
          <p:cNvPr id="6" name="Text Placeholder 5">
            <a:extLst>
              <a:ext uri="{FF2B5EF4-FFF2-40B4-BE49-F238E27FC236}">
                <a16:creationId xmlns:a16="http://schemas.microsoft.com/office/drawing/2014/main" id="{68E7C09C-972D-4892-A301-5AB676B65C08}"/>
              </a:ext>
            </a:extLst>
          </p:cNvPr>
          <p:cNvSpPr>
            <a:spLocks noGrp="1"/>
          </p:cNvSpPr>
          <p:nvPr>
            <p:ph type="body" sz="quarter" idx="13"/>
          </p:nvPr>
        </p:nvSpPr>
        <p:spPr>
          <a:xfrm>
            <a:off x="4753429" y="4783353"/>
            <a:ext cx="3334209" cy="314110"/>
          </a:xfrm>
        </p:spPr>
        <p:txBody>
          <a:bodyPr/>
          <a:lstStyle/>
          <a:p>
            <a:r>
              <a:rPr lang="pl-PL" altLang="lt-LT" dirty="0">
                <a:solidFill>
                  <a:prstClr val="black"/>
                </a:solidFill>
                <a:cs typeface="Times New Roman" panose="02020603050405020304" pitchFamily="18" charset="0"/>
              </a:rPr>
              <a:t>Jakub </a:t>
            </a:r>
            <a:r>
              <a:rPr lang="pl-PL" altLang="lt-LT" dirty="0" err="1">
                <a:solidFill>
                  <a:prstClr val="black"/>
                </a:solidFill>
                <a:cs typeface="Times New Roman" panose="02020603050405020304" pitchFamily="18" charset="0"/>
              </a:rPr>
              <a:t>Sokoliński</a:t>
            </a:r>
            <a:r>
              <a:rPr lang="en-US" altLang="lt-LT" dirty="0">
                <a:solidFill>
                  <a:prstClr val="black"/>
                </a:solidFill>
                <a:cs typeface="Times New Roman" panose="02020603050405020304" pitchFamily="18" charset="0"/>
              </a:rPr>
              <a:t>, Consultant Representative from IDOM Consulting, Engineering and Architecture</a:t>
            </a:r>
            <a:endParaRPr lang="en-US" i="1" dirty="0"/>
          </a:p>
          <a:p>
            <a:endParaRPr lang="lv-LV" dirty="0"/>
          </a:p>
        </p:txBody>
      </p:sp>
      <p:sp>
        <p:nvSpPr>
          <p:cNvPr id="7" name="Text Placeholder 6">
            <a:extLst>
              <a:ext uri="{FF2B5EF4-FFF2-40B4-BE49-F238E27FC236}">
                <a16:creationId xmlns:a16="http://schemas.microsoft.com/office/drawing/2014/main" id="{B2B4C76A-0E55-473D-B6E5-36A28FCABBBA}"/>
              </a:ext>
            </a:extLst>
          </p:cNvPr>
          <p:cNvSpPr>
            <a:spLocks noGrp="1"/>
          </p:cNvSpPr>
          <p:nvPr>
            <p:ph type="body" sz="quarter" idx="14"/>
          </p:nvPr>
        </p:nvSpPr>
        <p:spPr/>
        <p:txBody>
          <a:bodyPr>
            <a:normAutofit fontScale="92500"/>
          </a:bodyPr>
          <a:lstStyle/>
          <a:p>
            <a:r>
              <a:rPr lang="es-ES" dirty="0"/>
              <a:t>2021/</a:t>
            </a:r>
            <a:r>
              <a:rPr lang="pl-PL" dirty="0"/>
              <a:t>10</a:t>
            </a:r>
            <a:r>
              <a:rPr lang="es-ES" dirty="0"/>
              <a:t>/</a:t>
            </a:r>
            <a:r>
              <a:rPr lang="en-US" dirty="0"/>
              <a:t>12</a:t>
            </a:r>
            <a:endParaRPr lang="lv-LV" dirty="0"/>
          </a:p>
        </p:txBody>
      </p:sp>
    </p:spTree>
    <p:extLst>
      <p:ext uri="{BB962C8B-B14F-4D97-AF65-F5344CB8AC3E}">
        <p14:creationId xmlns:p14="http://schemas.microsoft.com/office/powerpoint/2010/main" val="420359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5CFA945E-36ED-4F80-B260-1E18C8AE8901}"/>
              </a:ext>
            </a:extLst>
          </p:cNvPr>
          <p:cNvPicPr>
            <a:picLocks noChangeAspect="1"/>
          </p:cNvPicPr>
          <p:nvPr/>
        </p:nvPicPr>
        <p:blipFill>
          <a:blip r:embed="rId2"/>
          <a:stretch>
            <a:fillRect/>
          </a:stretch>
        </p:blipFill>
        <p:spPr>
          <a:xfrm>
            <a:off x="108000" y="1440000"/>
            <a:ext cx="8971322" cy="3132000"/>
          </a:xfrm>
          <a:prstGeom prst="rect">
            <a:avLst/>
          </a:prstGeom>
        </p:spPr>
      </p:pic>
    </p:spTree>
    <p:extLst>
      <p:ext uri="{BB962C8B-B14F-4D97-AF65-F5344CB8AC3E}">
        <p14:creationId xmlns:p14="http://schemas.microsoft.com/office/powerpoint/2010/main" val="252215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C6A9B2D3-3A80-4FAC-8303-A7D385602682}"/>
              </a:ext>
            </a:extLst>
          </p:cNvPr>
          <p:cNvPicPr>
            <a:picLocks noChangeAspect="1"/>
          </p:cNvPicPr>
          <p:nvPr/>
        </p:nvPicPr>
        <p:blipFill>
          <a:blip r:embed="rId2"/>
          <a:stretch>
            <a:fillRect/>
          </a:stretch>
        </p:blipFill>
        <p:spPr>
          <a:xfrm>
            <a:off x="49080" y="1440000"/>
            <a:ext cx="9045839" cy="3132000"/>
          </a:xfrm>
          <a:prstGeom prst="rect">
            <a:avLst/>
          </a:prstGeom>
        </p:spPr>
      </p:pic>
    </p:spTree>
    <p:extLst>
      <p:ext uri="{BB962C8B-B14F-4D97-AF65-F5344CB8AC3E}">
        <p14:creationId xmlns:p14="http://schemas.microsoft.com/office/powerpoint/2010/main" val="54755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0352955E-E773-486E-9D46-F5B64C47A11C}"/>
              </a:ext>
            </a:extLst>
          </p:cNvPr>
          <p:cNvPicPr>
            <a:picLocks noChangeAspect="1"/>
          </p:cNvPicPr>
          <p:nvPr/>
        </p:nvPicPr>
        <p:blipFill>
          <a:blip r:embed="rId2"/>
          <a:stretch>
            <a:fillRect/>
          </a:stretch>
        </p:blipFill>
        <p:spPr>
          <a:xfrm>
            <a:off x="50400" y="1440000"/>
            <a:ext cx="8956844" cy="3132000"/>
          </a:xfrm>
          <a:prstGeom prst="rect">
            <a:avLst/>
          </a:prstGeom>
        </p:spPr>
      </p:pic>
    </p:spTree>
    <p:extLst>
      <p:ext uri="{BB962C8B-B14F-4D97-AF65-F5344CB8AC3E}">
        <p14:creationId xmlns:p14="http://schemas.microsoft.com/office/powerpoint/2010/main" val="3192272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B86D3D0B-7CF4-403C-8186-56BD9A397738}"/>
              </a:ext>
            </a:extLst>
          </p:cNvPr>
          <p:cNvPicPr>
            <a:picLocks noChangeAspect="1"/>
          </p:cNvPicPr>
          <p:nvPr/>
        </p:nvPicPr>
        <p:blipFill>
          <a:blip r:embed="rId2"/>
          <a:stretch>
            <a:fillRect/>
          </a:stretch>
        </p:blipFill>
        <p:spPr>
          <a:xfrm>
            <a:off x="50800" y="1440000"/>
            <a:ext cx="7904572" cy="3132000"/>
          </a:xfrm>
          <a:prstGeom prst="rect">
            <a:avLst/>
          </a:prstGeom>
        </p:spPr>
      </p:pic>
    </p:spTree>
    <p:extLst>
      <p:ext uri="{BB962C8B-B14F-4D97-AF65-F5344CB8AC3E}">
        <p14:creationId xmlns:p14="http://schemas.microsoft.com/office/powerpoint/2010/main" val="71317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E635179D-8135-4007-9192-727E3A9A3C7D}"/>
              </a:ext>
            </a:extLst>
          </p:cNvPr>
          <p:cNvPicPr>
            <a:picLocks noChangeAspect="1"/>
          </p:cNvPicPr>
          <p:nvPr/>
        </p:nvPicPr>
        <p:blipFill>
          <a:blip r:embed="rId2"/>
          <a:stretch>
            <a:fillRect/>
          </a:stretch>
        </p:blipFill>
        <p:spPr>
          <a:xfrm>
            <a:off x="72000" y="1440000"/>
            <a:ext cx="7950132" cy="3132000"/>
          </a:xfrm>
          <a:prstGeom prst="rect">
            <a:avLst/>
          </a:prstGeom>
        </p:spPr>
      </p:pic>
    </p:spTree>
    <p:extLst>
      <p:ext uri="{BB962C8B-B14F-4D97-AF65-F5344CB8AC3E}">
        <p14:creationId xmlns:p14="http://schemas.microsoft.com/office/powerpoint/2010/main" val="137360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3679059" y="449262"/>
            <a:ext cx="5244662" cy="569913"/>
          </a:xfrm>
        </p:spPr>
        <p:txBody>
          <a:bodyPr/>
          <a:lstStyle/>
          <a:p>
            <a:r>
              <a:rPr lang="es-ES" sz="2000"/>
              <a:t>RAILWAY ALIGNMENT PLAN</a:t>
            </a:r>
          </a:p>
        </p:txBody>
      </p:sp>
      <p:pic>
        <p:nvPicPr>
          <p:cNvPr id="3" name="Obraz 2">
            <a:extLst>
              <a:ext uri="{FF2B5EF4-FFF2-40B4-BE49-F238E27FC236}">
                <a16:creationId xmlns:a16="http://schemas.microsoft.com/office/drawing/2014/main" id="{D707F648-EBA1-4403-BE49-1E7EC591FCE4}"/>
              </a:ext>
            </a:extLst>
          </p:cNvPr>
          <p:cNvPicPr>
            <a:picLocks noChangeAspect="1"/>
          </p:cNvPicPr>
          <p:nvPr/>
        </p:nvPicPr>
        <p:blipFill>
          <a:blip r:embed="rId2"/>
          <a:stretch>
            <a:fillRect/>
          </a:stretch>
        </p:blipFill>
        <p:spPr>
          <a:xfrm>
            <a:off x="50400" y="1440000"/>
            <a:ext cx="8943064" cy="3132000"/>
          </a:xfrm>
          <a:prstGeom prst="rect">
            <a:avLst/>
          </a:prstGeom>
        </p:spPr>
      </p:pic>
    </p:spTree>
    <p:extLst>
      <p:ext uri="{BB962C8B-B14F-4D97-AF65-F5344CB8AC3E}">
        <p14:creationId xmlns:p14="http://schemas.microsoft.com/office/powerpoint/2010/main" val="1960288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BCE32A55-CC3B-45DE-A766-540F29290899}"/>
              </a:ext>
            </a:extLst>
          </p:cNvPr>
          <p:cNvPicPr>
            <a:picLocks noChangeAspect="1"/>
          </p:cNvPicPr>
          <p:nvPr/>
        </p:nvPicPr>
        <p:blipFill>
          <a:blip r:embed="rId2"/>
          <a:stretch>
            <a:fillRect/>
          </a:stretch>
        </p:blipFill>
        <p:spPr>
          <a:xfrm>
            <a:off x="50400" y="1440000"/>
            <a:ext cx="8984530" cy="3132000"/>
          </a:xfrm>
          <a:prstGeom prst="rect">
            <a:avLst/>
          </a:prstGeom>
        </p:spPr>
      </p:pic>
    </p:spTree>
    <p:extLst>
      <p:ext uri="{BB962C8B-B14F-4D97-AF65-F5344CB8AC3E}">
        <p14:creationId xmlns:p14="http://schemas.microsoft.com/office/powerpoint/2010/main" val="773110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09130565-50ED-4D01-B496-5022A103726F}"/>
              </a:ext>
            </a:extLst>
          </p:cNvPr>
          <p:cNvPicPr>
            <a:picLocks noChangeAspect="1"/>
          </p:cNvPicPr>
          <p:nvPr/>
        </p:nvPicPr>
        <p:blipFill>
          <a:blip r:embed="rId2"/>
          <a:stretch>
            <a:fillRect/>
          </a:stretch>
        </p:blipFill>
        <p:spPr>
          <a:xfrm>
            <a:off x="50400" y="1440000"/>
            <a:ext cx="9050164" cy="3132000"/>
          </a:xfrm>
          <a:prstGeom prst="rect">
            <a:avLst/>
          </a:prstGeom>
        </p:spPr>
      </p:pic>
    </p:spTree>
    <p:extLst>
      <p:ext uri="{BB962C8B-B14F-4D97-AF65-F5344CB8AC3E}">
        <p14:creationId xmlns:p14="http://schemas.microsoft.com/office/powerpoint/2010/main" val="411401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729C8C29-7559-4BEF-B9A3-5D03AA4FF850}"/>
              </a:ext>
            </a:extLst>
          </p:cNvPr>
          <p:cNvPicPr>
            <a:picLocks noChangeAspect="1"/>
          </p:cNvPicPr>
          <p:nvPr/>
        </p:nvPicPr>
        <p:blipFill>
          <a:blip r:embed="rId2"/>
          <a:stretch>
            <a:fillRect/>
          </a:stretch>
        </p:blipFill>
        <p:spPr>
          <a:xfrm>
            <a:off x="72000" y="1440000"/>
            <a:ext cx="4551171" cy="3600000"/>
          </a:xfrm>
          <a:prstGeom prst="rect">
            <a:avLst/>
          </a:prstGeom>
        </p:spPr>
      </p:pic>
    </p:spTree>
    <p:extLst>
      <p:ext uri="{BB962C8B-B14F-4D97-AF65-F5344CB8AC3E}">
        <p14:creationId xmlns:p14="http://schemas.microsoft.com/office/powerpoint/2010/main" val="3225482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4" name="Obraz 3">
            <a:extLst>
              <a:ext uri="{FF2B5EF4-FFF2-40B4-BE49-F238E27FC236}">
                <a16:creationId xmlns:a16="http://schemas.microsoft.com/office/drawing/2014/main" id="{0E3EA7CE-49F1-4B30-99CA-BC94CB17629A}"/>
              </a:ext>
            </a:extLst>
          </p:cNvPr>
          <p:cNvPicPr>
            <a:picLocks noChangeAspect="1"/>
          </p:cNvPicPr>
          <p:nvPr/>
        </p:nvPicPr>
        <p:blipFill>
          <a:blip r:embed="rId2"/>
          <a:stretch>
            <a:fillRect/>
          </a:stretch>
        </p:blipFill>
        <p:spPr>
          <a:xfrm>
            <a:off x="50400" y="1440000"/>
            <a:ext cx="9012984" cy="3132000"/>
          </a:xfrm>
          <a:prstGeom prst="rect">
            <a:avLst/>
          </a:prstGeom>
        </p:spPr>
      </p:pic>
    </p:spTree>
    <p:extLst>
      <p:ext uri="{BB962C8B-B14F-4D97-AF65-F5344CB8AC3E}">
        <p14:creationId xmlns:p14="http://schemas.microsoft.com/office/powerpoint/2010/main" val="3284659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61E2-5D79-48CE-AE87-D535D54976A9}"/>
              </a:ext>
            </a:extLst>
          </p:cNvPr>
          <p:cNvSpPr>
            <a:spLocks noGrp="1"/>
          </p:cNvSpPr>
          <p:nvPr>
            <p:ph type="title"/>
          </p:nvPr>
        </p:nvSpPr>
        <p:spPr/>
        <p:txBody>
          <a:bodyPr>
            <a:noAutofit/>
          </a:bodyPr>
          <a:lstStyle/>
          <a:p>
            <a:r>
              <a:rPr lang="lv-LV" sz="3000"/>
              <a:t>Design and design supervision services for the construction of the new line from</a:t>
            </a:r>
            <a:br>
              <a:rPr lang="en-US" sz="3000"/>
            </a:br>
            <a:r>
              <a:rPr lang="en-US" sz="3000" err="1"/>
              <a:t>Ramygala</a:t>
            </a:r>
            <a:r>
              <a:rPr lang="pl-PL" sz="3000"/>
              <a:t> to </a:t>
            </a:r>
            <a:r>
              <a:rPr lang="pl-PL" sz="3000" err="1"/>
              <a:t>Lithuanian</a:t>
            </a:r>
            <a:r>
              <a:rPr lang="pl-PL" sz="3000"/>
              <a:t> / </a:t>
            </a:r>
            <a:r>
              <a:rPr lang="pl-PL" sz="3000" err="1"/>
              <a:t>Latvian</a:t>
            </a:r>
            <a:r>
              <a:rPr lang="pl-PL" sz="3000"/>
              <a:t> </a:t>
            </a:r>
            <a:r>
              <a:rPr lang="pl-PL" sz="3000" err="1"/>
              <a:t>state</a:t>
            </a:r>
            <a:r>
              <a:rPr lang="pl-PL" sz="3000"/>
              <a:t> </a:t>
            </a:r>
            <a:r>
              <a:rPr lang="pl-PL" sz="3000" err="1"/>
              <a:t>broder</a:t>
            </a:r>
            <a:endParaRPr lang="lv-LV" sz="3000"/>
          </a:p>
        </p:txBody>
      </p:sp>
    </p:spTree>
    <p:extLst>
      <p:ext uri="{BB962C8B-B14F-4D97-AF65-F5344CB8AC3E}">
        <p14:creationId xmlns:p14="http://schemas.microsoft.com/office/powerpoint/2010/main" val="195136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A52D94E8-A77E-4FDB-904F-DF781C3ED2BF}"/>
              </a:ext>
            </a:extLst>
          </p:cNvPr>
          <p:cNvPicPr>
            <a:picLocks noChangeAspect="1"/>
          </p:cNvPicPr>
          <p:nvPr/>
        </p:nvPicPr>
        <p:blipFill>
          <a:blip r:embed="rId2"/>
          <a:stretch>
            <a:fillRect/>
          </a:stretch>
        </p:blipFill>
        <p:spPr>
          <a:xfrm>
            <a:off x="50400" y="1440000"/>
            <a:ext cx="8989372" cy="3132000"/>
          </a:xfrm>
          <a:prstGeom prst="rect">
            <a:avLst/>
          </a:prstGeom>
        </p:spPr>
      </p:pic>
    </p:spTree>
    <p:extLst>
      <p:ext uri="{BB962C8B-B14F-4D97-AF65-F5344CB8AC3E}">
        <p14:creationId xmlns:p14="http://schemas.microsoft.com/office/powerpoint/2010/main" val="2058244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43C90AF3-ECF0-49E5-87DF-A521DC5463D3}"/>
              </a:ext>
            </a:extLst>
          </p:cNvPr>
          <p:cNvPicPr>
            <a:picLocks noChangeAspect="1"/>
          </p:cNvPicPr>
          <p:nvPr/>
        </p:nvPicPr>
        <p:blipFill>
          <a:blip r:embed="rId2"/>
          <a:stretch>
            <a:fillRect/>
          </a:stretch>
        </p:blipFill>
        <p:spPr>
          <a:xfrm>
            <a:off x="50400" y="1440000"/>
            <a:ext cx="8961671" cy="3132000"/>
          </a:xfrm>
          <a:prstGeom prst="rect">
            <a:avLst/>
          </a:prstGeom>
        </p:spPr>
      </p:pic>
    </p:spTree>
    <p:extLst>
      <p:ext uri="{BB962C8B-B14F-4D97-AF65-F5344CB8AC3E}">
        <p14:creationId xmlns:p14="http://schemas.microsoft.com/office/powerpoint/2010/main" val="387460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D6972E9B-40D1-4DB8-A7D9-166054593B12}"/>
              </a:ext>
            </a:extLst>
          </p:cNvPr>
          <p:cNvPicPr>
            <a:picLocks noChangeAspect="1"/>
          </p:cNvPicPr>
          <p:nvPr/>
        </p:nvPicPr>
        <p:blipFill>
          <a:blip r:embed="rId2"/>
          <a:stretch>
            <a:fillRect/>
          </a:stretch>
        </p:blipFill>
        <p:spPr>
          <a:xfrm>
            <a:off x="50400" y="1440000"/>
            <a:ext cx="8980333" cy="3132000"/>
          </a:xfrm>
          <a:prstGeom prst="rect">
            <a:avLst/>
          </a:prstGeom>
        </p:spPr>
      </p:pic>
    </p:spTree>
    <p:extLst>
      <p:ext uri="{BB962C8B-B14F-4D97-AF65-F5344CB8AC3E}">
        <p14:creationId xmlns:p14="http://schemas.microsoft.com/office/powerpoint/2010/main" val="1373122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C9DD6400-86C5-45F0-8E4E-D597703DBBB3}"/>
              </a:ext>
            </a:extLst>
          </p:cNvPr>
          <p:cNvPicPr>
            <a:picLocks noChangeAspect="1"/>
          </p:cNvPicPr>
          <p:nvPr/>
        </p:nvPicPr>
        <p:blipFill>
          <a:blip r:embed="rId2"/>
          <a:stretch>
            <a:fillRect/>
          </a:stretch>
        </p:blipFill>
        <p:spPr>
          <a:xfrm>
            <a:off x="50400" y="1440000"/>
            <a:ext cx="6021310" cy="3600000"/>
          </a:xfrm>
          <a:prstGeom prst="rect">
            <a:avLst/>
          </a:prstGeom>
        </p:spPr>
      </p:pic>
    </p:spTree>
    <p:extLst>
      <p:ext uri="{BB962C8B-B14F-4D97-AF65-F5344CB8AC3E}">
        <p14:creationId xmlns:p14="http://schemas.microsoft.com/office/powerpoint/2010/main" val="3030160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5CACB92E-B29D-41B6-8C1B-1069FC4D2874}"/>
              </a:ext>
            </a:extLst>
          </p:cNvPr>
          <p:cNvPicPr>
            <a:picLocks noChangeAspect="1"/>
          </p:cNvPicPr>
          <p:nvPr/>
        </p:nvPicPr>
        <p:blipFill>
          <a:blip r:embed="rId2"/>
          <a:stretch>
            <a:fillRect/>
          </a:stretch>
        </p:blipFill>
        <p:spPr>
          <a:xfrm>
            <a:off x="50400" y="1440000"/>
            <a:ext cx="8995452" cy="3132000"/>
          </a:xfrm>
          <a:prstGeom prst="rect">
            <a:avLst/>
          </a:prstGeom>
        </p:spPr>
      </p:pic>
    </p:spTree>
    <p:extLst>
      <p:ext uri="{BB962C8B-B14F-4D97-AF65-F5344CB8AC3E}">
        <p14:creationId xmlns:p14="http://schemas.microsoft.com/office/powerpoint/2010/main" val="284779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617FD768-3669-4447-81FF-61F6C3A58FB0}"/>
              </a:ext>
            </a:extLst>
          </p:cNvPr>
          <p:cNvPicPr>
            <a:picLocks noChangeAspect="1"/>
          </p:cNvPicPr>
          <p:nvPr/>
        </p:nvPicPr>
        <p:blipFill>
          <a:blip r:embed="rId2"/>
          <a:stretch>
            <a:fillRect/>
          </a:stretch>
        </p:blipFill>
        <p:spPr>
          <a:xfrm>
            <a:off x="50400" y="1440000"/>
            <a:ext cx="9003288" cy="3132000"/>
          </a:xfrm>
          <a:prstGeom prst="rect">
            <a:avLst/>
          </a:prstGeom>
        </p:spPr>
      </p:pic>
    </p:spTree>
    <p:extLst>
      <p:ext uri="{BB962C8B-B14F-4D97-AF65-F5344CB8AC3E}">
        <p14:creationId xmlns:p14="http://schemas.microsoft.com/office/powerpoint/2010/main" val="3022502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10632718-5CB6-4E1F-96D1-ABCE4B9A00A5}"/>
              </a:ext>
            </a:extLst>
          </p:cNvPr>
          <p:cNvPicPr>
            <a:picLocks noChangeAspect="1"/>
          </p:cNvPicPr>
          <p:nvPr/>
        </p:nvPicPr>
        <p:blipFill>
          <a:blip r:embed="rId2"/>
          <a:stretch>
            <a:fillRect/>
          </a:stretch>
        </p:blipFill>
        <p:spPr>
          <a:xfrm>
            <a:off x="72000" y="1440000"/>
            <a:ext cx="8645388" cy="3420000"/>
          </a:xfrm>
          <a:prstGeom prst="rect">
            <a:avLst/>
          </a:prstGeom>
        </p:spPr>
      </p:pic>
    </p:spTree>
    <p:extLst>
      <p:ext uri="{BB962C8B-B14F-4D97-AF65-F5344CB8AC3E}">
        <p14:creationId xmlns:p14="http://schemas.microsoft.com/office/powerpoint/2010/main" val="172469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51341F68-E0A1-41ED-8BB9-71A4E91F622F}"/>
              </a:ext>
            </a:extLst>
          </p:cNvPr>
          <p:cNvPicPr>
            <a:picLocks noChangeAspect="1"/>
          </p:cNvPicPr>
          <p:nvPr/>
        </p:nvPicPr>
        <p:blipFill>
          <a:blip r:embed="rId2"/>
          <a:stretch>
            <a:fillRect/>
          </a:stretch>
        </p:blipFill>
        <p:spPr>
          <a:xfrm>
            <a:off x="72000" y="1440000"/>
            <a:ext cx="6028000" cy="3600000"/>
          </a:xfrm>
          <a:prstGeom prst="rect">
            <a:avLst/>
          </a:prstGeom>
        </p:spPr>
      </p:pic>
    </p:spTree>
    <p:extLst>
      <p:ext uri="{BB962C8B-B14F-4D97-AF65-F5344CB8AC3E}">
        <p14:creationId xmlns:p14="http://schemas.microsoft.com/office/powerpoint/2010/main" val="1029028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3" name="Obraz 2">
            <a:extLst>
              <a:ext uri="{FF2B5EF4-FFF2-40B4-BE49-F238E27FC236}">
                <a16:creationId xmlns:a16="http://schemas.microsoft.com/office/drawing/2014/main" id="{F2F6CBE0-29E9-402C-83F2-777D744E8F79}"/>
              </a:ext>
            </a:extLst>
          </p:cNvPr>
          <p:cNvPicPr>
            <a:picLocks noChangeAspect="1"/>
          </p:cNvPicPr>
          <p:nvPr/>
        </p:nvPicPr>
        <p:blipFill>
          <a:blip r:embed="rId2"/>
          <a:stretch>
            <a:fillRect/>
          </a:stretch>
        </p:blipFill>
        <p:spPr>
          <a:xfrm>
            <a:off x="72000" y="1440000"/>
            <a:ext cx="8679013" cy="3420000"/>
          </a:xfrm>
          <a:prstGeom prst="rect">
            <a:avLst/>
          </a:prstGeom>
        </p:spPr>
      </p:pic>
    </p:spTree>
    <p:extLst>
      <p:ext uri="{BB962C8B-B14F-4D97-AF65-F5344CB8AC3E}">
        <p14:creationId xmlns:p14="http://schemas.microsoft.com/office/powerpoint/2010/main" val="17310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97867B8-89FB-4395-AAD0-0EE44651E6B4}"/>
              </a:ext>
            </a:extLst>
          </p:cNvPr>
          <p:cNvSpPr>
            <a:spLocks noGrp="1"/>
          </p:cNvSpPr>
          <p:nvPr>
            <p:ph type="body" sz="quarter" idx="20"/>
          </p:nvPr>
        </p:nvSpPr>
        <p:spPr/>
        <p:txBody>
          <a:bodyPr/>
          <a:lstStyle/>
          <a:p>
            <a:r>
              <a:rPr lang="es-ES" sz="2000" dirty="0"/>
              <a:t>RAILWAY-ROAD </a:t>
            </a:r>
            <a:r>
              <a:rPr lang="pl-PL" sz="2000" dirty="0"/>
              <a:t>NO.: 3002</a:t>
            </a:r>
            <a:r>
              <a:rPr lang="es-ES" sz="2000" dirty="0"/>
              <a:t> CROSSING LOCATION PLAN</a:t>
            </a:r>
          </a:p>
        </p:txBody>
      </p:sp>
      <p:sp>
        <p:nvSpPr>
          <p:cNvPr id="6" name="Text Placeholder 1">
            <a:extLst>
              <a:ext uri="{FF2B5EF4-FFF2-40B4-BE49-F238E27FC236}">
                <a16:creationId xmlns:a16="http://schemas.microsoft.com/office/drawing/2014/main" id="{8282DF2C-C475-4C62-A265-BF4CCC1AAD12}"/>
              </a:ext>
            </a:extLst>
          </p:cNvPr>
          <p:cNvSpPr txBox="1">
            <a:spLocks/>
          </p:cNvSpPr>
          <p:nvPr/>
        </p:nvSpPr>
        <p:spPr>
          <a:xfrm>
            <a:off x="235374" y="1577217"/>
            <a:ext cx="3600450"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chemeClr val="tx1"/>
                </a:solidFill>
                <a:latin typeface="Myriad Pro"/>
              </a:rPr>
              <a:t>The railway line intersects with road no. </a:t>
            </a:r>
            <a:r>
              <a:rPr lang="pl-PL" dirty="0">
                <a:solidFill>
                  <a:schemeClr val="tx1"/>
                </a:solidFill>
              </a:rPr>
              <a:t>3002</a:t>
            </a:r>
            <a:r>
              <a:rPr lang="en-US" dirty="0">
                <a:solidFill>
                  <a:schemeClr val="tx1"/>
                </a:solidFill>
                <a:latin typeface="Myriad Pro"/>
              </a:rPr>
              <a:t> </a:t>
            </a:r>
            <a:r>
              <a:rPr lang="pl-PL" dirty="0" err="1">
                <a:solidFill>
                  <a:schemeClr val="tx1"/>
                </a:solidFill>
              </a:rPr>
              <a:t>Ber</a:t>
            </a:r>
            <a:r>
              <a:rPr lang="pl-PL" dirty="0" err="1">
                <a:solidFill>
                  <a:schemeClr val="tx1"/>
                </a:solidFill>
                <a:latin typeface="Calibri"/>
                <a:cs typeface="Calibri"/>
              </a:rPr>
              <a:t>čiūnai</a:t>
            </a:r>
            <a:r>
              <a:rPr lang="en-US" dirty="0">
                <a:solidFill>
                  <a:schemeClr val="tx1"/>
                </a:solidFill>
                <a:latin typeface="Myriad Pro"/>
              </a:rPr>
              <a:t> -</a:t>
            </a:r>
            <a:r>
              <a:rPr lang="en-US" dirty="0">
                <a:solidFill>
                  <a:srgbClr val="FF0000"/>
                </a:solidFill>
                <a:latin typeface="Myriad Pro"/>
              </a:rPr>
              <a:t> </a:t>
            </a:r>
            <a:r>
              <a:rPr lang="pl-PL" dirty="0" err="1">
                <a:solidFill>
                  <a:schemeClr val="tx1"/>
                </a:solidFill>
              </a:rPr>
              <a:t>Naujamiestis</a:t>
            </a:r>
            <a:r>
              <a:rPr lang="en-US" dirty="0">
                <a:solidFill>
                  <a:schemeClr val="tx1"/>
                </a:solidFill>
                <a:latin typeface="Myriad Pro"/>
              </a:rPr>
              <a:t>, in km 1+840.00 of the railway </a:t>
            </a:r>
            <a:r>
              <a:rPr lang="en-US">
                <a:solidFill>
                  <a:schemeClr val="tx1"/>
                </a:solidFill>
                <a:latin typeface="Myriad Pro"/>
              </a:rPr>
              <a:t>line</a:t>
            </a:r>
            <a:endParaRPr lang="es-ES">
              <a:solidFill>
                <a:schemeClr val="tx1"/>
              </a:solidFill>
            </a:endParaRPr>
          </a:p>
          <a:p>
            <a:endParaRPr lang="en-US" dirty="0">
              <a:solidFill>
                <a:schemeClr val="tx1"/>
              </a:solidFill>
            </a:endParaRPr>
          </a:p>
          <a:p>
            <a:pPr marL="171450" indent="-171450">
              <a:buFont typeface="Wingdings" panose="05000000000000000000" pitchFamily="2" charset="2"/>
              <a:buChar char="q"/>
            </a:pPr>
            <a:r>
              <a:rPr lang="en-US" dirty="0">
                <a:solidFill>
                  <a:schemeClr val="tx1"/>
                </a:solidFill>
              </a:rPr>
              <a:t>It is planned to install a </a:t>
            </a:r>
            <a:r>
              <a:rPr lang="pl-PL" dirty="0">
                <a:solidFill>
                  <a:schemeClr val="tx1"/>
                </a:solidFill>
              </a:rPr>
              <a:t>railway</a:t>
            </a:r>
            <a:r>
              <a:rPr lang="en-US" dirty="0">
                <a:solidFill>
                  <a:schemeClr val="tx1"/>
                </a:solidFill>
              </a:rPr>
              <a:t> viaduct at the intersection between railway and road.</a:t>
            </a: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r>
              <a:rPr lang="en-US" dirty="0">
                <a:solidFill>
                  <a:schemeClr val="tx1"/>
                </a:solidFill>
              </a:rPr>
              <a:t>It is planned to install connecting road</a:t>
            </a:r>
            <a:r>
              <a:rPr lang="pl-PL" dirty="0">
                <a:solidFill>
                  <a:schemeClr val="tx1"/>
                </a:solidFill>
              </a:rPr>
              <a:t>s</a:t>
            </a:r>
            <a:r>
              <a:rPr lang="en-US" dirty="0">
                <a:solidFill>
                  <a:schemeClr val="tx1"/>
                </a:solidFill>
              </a:rPr>
              <a:t> </a:t>
            </a:r>
            <a:r>
              <a:rPr lang="pl-PL" dirty="0">
                <a:solidFill>
                  <a:schemeClr val="tx1"/>
                </a:solidFill>
              </a:rPr>
              <a:t>to </a:t>
            </a:r>
            <a:r>
              <a:rPr lang="pl-PL" dirty="0" err="1">
                <a:solidFill>
                  <a:schemeClr val="tx1"/>
                </a:solidFill>
              </a:rPr>
              <a:t>provide</a:t>
            </a:r>
            <a:r>
              <a:rPr lang="pl-PL" dirty="0">
                <a:solidFill>
                  <a:schemeClr val="tx1"/>
                </a:solidFill>
              </a:rPr>
              <a:t> </a:t>
            </a:r>
            <a:r>
              <a:rPr lang="pl-PL" dirty="0" err="1">
                <a:solidFill>
                  <a:schemeClr val="tx1"/>
                </a:solidFill>
              </a:rPr>
              <a:t>access</a:t>
            </a:r>
            <a:r>
              <a:rPr lang="pl-PL" dirty="0">
                <a:solidFill>
                  <a:schemeClr val="tx1"/>
                </a:solidFill>
              </a:rPr>
              <a:t> to </a:t>
            </a:r>
            <a:r>
              <a:rPr lang="pl-PL" dirty="0" err="1">
                <a:solidFill>
                  <a:schemeClr val="tx1"/>
                </a:solidFill>
              </a:rPr>
              <a:t>enter</a:t>
            </a:r>
            <a:r>
              <a:rPr lang="pl-PL" dirty="0">
                <a:solidFill>
                  <a:schemeClr val="tx1"/>
                </a:solidFill>
              </a:rPr>
              <a:t> railway </a:t>
            </a:r>
            <a:r>
              <a:rPr lang="pl-PL" dirty="0" err="1">
                <a:solidFill>
                  <a:schemeClr val="tx1"/>
                </a:solidFill>
              </a:rPr>
              <a:t>terrain</a:t>
            </a:r>
            <a:r>
              <a:rPr lang="pl-PL" dirty="0">
                <a:solidFill>
                  <a:schemeClr val="tx1"/>
                </a:solidFill>
              </a:rPr>
              <a:t> form </a:t>
            </a:r>
            <a:r>
              <a:rPr lang="pl-PL" dirty="0" err="1">
                <a:solidFill>
                  <a:schemeClr val="tx1"/>
                </a:solidFill>
              </a:rPr>
              <a:t>road</a:t>
            </a:r>
            <a:r>
              <a:rPr lang="pl-PL" dirty="0">
                <a:solidFill>
                  <a:schemeClr val="tx1"/>
                </a:solidFill>
              </a:rPr>
              <a:t> no.: 3002</a:t>
            </a:r>
            <a:endParaRPr lang="en-US" dirty="0">
              <a:solidFill>
                <a:schemeClr val="tx1"/>
              </a:solidFill>
            </a:endParaRPr>
          </a:p>
          <a:p>
            <a:endParaRPr lang="en-US" dirty="0">
              <a:solidFill>
                <a:srgbClr val="FF0000"/>
              </a:solidFill>
            </a:endParaRPr>
          </a:p>
          <a:p>
            <a:pPr marL="171450" indent="-171450">
              <a:buFont typeface="Wingdings" panose="05000000000000000000" pitchFamily="2" charset="2"/>
              <a:buChar char="q"/>
            </a:pPr>
            <a:r>
              <a:rPr lang="pl-PL" dirty="0" err="1">
                <a:solidFill>
                  <a:schemeClr val="tx1"/>
                </a:solidFill>
              </a:rPr>
              <a:t>Possibility</a:t>
            </a:r>
            <a:r>
              <a:rPr lang="pl-PL" dirty="0">
                <a:solidFill>
                  <a:schemeClr val="tx1"/>
                </a:solidFill>
              </a:rPr>
              <a:t> of developing </a:t>
            </a:r>
            <a:r>
              <a:rPr lang="pl-PL" dirty="0" err="1">
                <a:solidFill>
                  <a:schemeClr val="tx1"/>
                </a:solidFill>
              </a:rPr>
              <a:t>future</a:t>
            </a:r>
            <a:r>
              <a:rPr lang="pl-PL" dirty="0">
                <a:solidFill>
                  <a:schemeClr val="tx1"/>
                </a:solidFill>
              </a:rPr>
              <a:t> </a:t>
            </a:r>
            <a:r>
              <a:rPr lang="pl-PL" dirty="0" err="1">
                <a:solidFill>
                  <a:schemeClr val="tx1"/>
                </a:solidFill>
              </a:rPr>
              <a:t>pedestrian</a:t>
            </a:r>
            <a:r>
              <a:rPr lang="pl-PL" dirty="0">
                <a:solidFill>
                  <a:schemeClr val="tx1"/>
                </a:solidFill>
              </a:rPr>
              <a:t> and </a:t>
            </a:r>
            <a:r>
              <a:rPr lang="pl-PL" dirty="0" err="1">
                <a:solidFill>
                  <a:schemeClr val="tx1"/>
                </a:solidFill>
              </a:rPr>
              <a:t>bicycle</a:t>
            </a:r>
            <a:r>
              <a:rPr lang="pl-PL" dirty="0">
                <a:solidFill>
                  <a:schemeClr val="tx1"/>
                </a:solidFill>
              </a:rPr>
              <a:t> </a:t>
            </a:r>
            <a:r>
              <a:rPr lang="pl-PL" dirty="0" err="1">
                <a:solidFill>
                  <a:schemeClr val="tx1"/>
                </a:solidFill>
              </a:rPr>
              <a:t>traffic</a:t>
            </a:r>
            <a:r>
              <a:rPr lang="pl-PL" dirty="0">
                <a:solidFill>
                  <a:schemeClr val="tx1"/>
                </a:solidFill>
              </a:rPr>
              <a:t> </a:t>
            </a:r>
            <a:r>
              <a:rPr lang="pl-PL" dirty="0" err="1">
                <a:solidFill>
                  <a:schemeClr val="tx1"/>
                </a:solidFill>
              </a:rPr>
              <a:t>will</a:t>
            </a:r>
            <a:r>
              <a:rPr lang="pl-PL" dirty="0">
                <a:solidFill>
                  <a:schemeClr val="tx1"/>
                </a:solidFill>
              </a:rPr>
              <a:t> be </a:t>
            </a:r>
            <a:r>
              <a:rPr lang="pl-PL" dirty="0" err="1">
                <a:solidFill>
                  <a:schemeClr val="tx1"/>
                </a:solidFill>
              </a:rPr>
              <a:t>provided</a:t>
            </a:r>
            <a:r>
              <a:rPr lang="pl-PL" dirty="0">
                <a:solidFill>
                  <a:schemeClr val="tx1"/>
                </a:solidFill>
              </a:rPr>
              <a:t> – </a:t>
            </a:r>
            <a:r>
              <a:rPr lang="pl-PL" dirty="0" err="1">
                <a:solidFill>
                  <a:schemeClr val="tx1"/>
                </a:solidFill>
              </a:rPr>
              <a:t>requirement</a:t>
            </a:r>
            <a:r>
              <a:rPr lang="pl-PL" dirty="0">
                <a:solidFill>
                  <a:schemeClr val="tx1"/>
                </a:solidFill>
              </a:rPr>
              <a:t> of </a:t>
            </a:r>
            <a:r>
              <a:rPr lang="pl-PL" dirty="0" err="1">
                <a:solidFill>
                  <a:schemeClr val="tx1"/>
                </a:solidFill>
              </a:rPr>
              <a:t>Lithuanian</a:t>
            </a:r>
            <a:r>
              <a:rPr lang="pl-PL" dirty="0">
                <a:solidFill>
                  <a:schemeClr val="tx1"/>
                </a:solidFill>
              </a:rPr>
              <a:t> Road Administration</a:t>
            </a:r>
            <a:endParaRPr lang="en-US" dirty="0">
              <a:solidFill>
                <a:schemeClr val="tx1"/>
              </a:solidFill>
            </a:endParaRPr>
          </a:p>
          <a:p>
            <a:endParaRPr lang="lv-LV" dirty="0"/>
          </a:p>
        </p:txBody>
      </p:sp>
      <p:pic>
        <p:nvPicPr>
          <p:cNvPr id="4" name="Obraz 3">
            <a:extLst>
              <a:ext uri="{FF2B5EF4-FFF2-40B4-BE49-F238E27FC236}">
                <a16:creationId xmlns:a16="http://schemas.microsoft.com/office/drawing/2014/main" id="{83B4F743-56ED-48FD-9FCE-ED41E4BC6493}"/>
              </a:ext>
            </a:extLst>
          </p:cNvPr>
          <p:cNvPicPr>
            <a:picLocks noChangeAspect="1"/>
          </p:cNvPicPr>
          <p:nvPr/>
        </p:nvPicPr>
        <p:blipFill>
          <a:blip r:embed="rId2"/>
          <a:stretch>
            <a:fillRect/>
          </a:stretch>
        </p:blipFill>
        <p:spPr>
          <a:xfrm>
            <a:off x="3952358" y="1351127"/>
            <a:ext cx="5031910" cy="3600000"/>
          </a:xfrm>
          <a:prstGeom prst="rect">
            <a:avLst/>
          </a:prstGeom>
        </p:spPr>
      </p:pic>
    </p:spTree>
    <p:extLst>
      <p:ext uri="{BB962C8B-B14F-4D97-AF65-F5344CB8AC3E}">
        <p14:creationId xmlns:p14="http://schemas.microsoft.com/office/powerpoint/2010/main" val="4604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9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0CAD5B71-25FD-41B1-860A-E3A549531F2C}"/>
              </a:ext>
            </a:extLst>
          </p:cNvPr>
          <p:cNvPicPr>
            <a:picLocks noChangeAspect="1"/>
          </p:cNvPicPr>
          <p:nvPr/>
        </p:nvPicPr>
        <p:blipFill>
          <a:blip r:embed="rId2"/>
          <a:stretch>
            <a:fillRect/>
          </a:stretch>
        </p:blipFill>
        <p:spPr>
          <a:xfrm>
            <a:off x="4682830" y="2631906"/>
            <a:ext cx="4461170" cy="2421437"/>
          </a:xfrm>
          <a:prstGeom prst="rect">
            <a:avLst/>
          </a:prstGeom>
        </p:spPr>
      </p:pic>
      <p:pic>
        <p:nvPicPr>
          <p:cNvPr id="7" name="Obraz 6">
            <a:extLst>
              <a:ext uri="{FF2B5EF4-FFF2-40B4-BE49-F238E27FC236}">
                <a16:creationId xmlns:a16="http://schemas.microsoft.com/office/drawing/2014/main" id="{EF75D566-4075-4B24-921D-E2913AC0D7A0}"/>
              </a:ext>
            </a:extLst>
          </p:cNvPr>
          <p:cNvPicPr>
            <a:picLocks noChangeAspect="1"/>
          </p:cNvPicPr>
          <p:nvPr/>
        </p:nvPicPr>
        <p:blipFill>
          <a:blip r:embed="rId3"/>
          <a:stretch>
            <a:fillRect/>
          </a:stretch>
        </p:blipFill>
        <p:spPr>
          <a:xfrm>
            <a:off x="88711" y="1356104"/>
            <a:ext cx="4989141" cy="2519882"/>
          </a:xfrm>
          <a:prstGeom prst="rect">
            <a:avLst/>
          </a:prstGeom>
        </p:spPr>
      </p:pic>
      <p:sp>
        <p:nvSpPr>
          <p:cNvPr id="16" name="Marcador de texto 15">
            <a:extLst>
              <a:ext uri="{FF2B5EF4-FFF2-40B4-BE49-F238E27FC236}">
                <a16:creationId xmlns:a16="http://schemas.microsoft.com/office/drawing/2014/main" id="{581505C5-530C-472C-8A61-6DC401DF19D7}"/>
              </a:ext>
            </a:extLst>
          </p:cNvPr>
          <p:cNvSpPr>
            <a:spLocks noGrp="1"/>
          </p:cNvSpPr>
          <p:nvPr>
            <p:ph type="body" sz="quarter" idx="20"/>
          </p:nvPr>
        </p:nvSpPr>
        <p:spPr>
          <a:xfrm>
            <a:off x="3636027" y="425306"/>
            <a:ext cx="5244662" cy="1016000"/>
          </a:xfrm>
        </p:spPr>
        <p:txBody>
          <a:bodyPr/>
          <a:lstStyle/>
          <a:p>
            <a:r>
              <a:rPr lang="es-ES" sz="2000" dirty="0"/>
              <a:t>ROAD</a:t>
            </a:r>
            <a:r>
              <a:rPr lang="pl-PL" sz="2000" dirty="0"/>
              <a:t> NO.:</a:t>
            </a:r>
            <a:r>
              <a:rPr lang="es-ES" sz="2000" dirty="0"/>
              <a:t> </a:t>
            </a:r>
            <a:r>
              <a:rPr lang="pl-PL" sz="2000" dirty="0"/>
              <a:t>3002</a:t>
            </a:r>
            <a:r>
              <a:rPr lang="es-ES" sz="2000" dirty="0"/>
              <a:t> </a:t>
            </a:r>
          </a:p>
          <a:p>
            <a:r>
              <a:rPr lang="es-ES" sz="2000" dirty="0"/>
              <a:t>AND CROSS SECTION</a:t>
            </a:r>
            <a:endParaRPr lang="lv-LV" sz="2000" dirty="0"/>
          </a:p>
          <a:p>
            <a:endParaRPr lang="es-ES" sz="2000" dirty="0"/>
          </a:p>
        </p:txBody>
      </p:sp>
      <p:sp>
        <p:nvSpPr>
          <p:cNvPr id="12" name="CuadroTexto 11">
            <a:extLst>
              <a:ext uri="{FF2B5EF4-FFF2-40B4-BE49-F238E27FC236}">
                <a16:creationId xmlns:a16="http://schemas.microsoft.com/office/drawing/2014/main" id="{B5B3084B-E00D-4CAC-82E5-0CC73E0895F2}"/>
              </a:ext>
            </a:extLst>
          </p:cNvPr>
          <p:cNvSpPr txBox="1"/>
          <p:nvPr/>
        </p:nvSpPr>
        <p:spPr>
          <a:xfrm>
            <a:off x="265427" y="3443730"/>
            <a:ext cx="1378356" cy="244141"/>
          </a:xfrm>
          <a:prstGeom prst="rect">
            <a:avLst/>
          </a:prstGeom>
          <a:solidFill>
            <a:srgbClr val="FFFFCC"/>
          </a:solidFill>
        </p:spPr>
        <p:txBody>
          <a:bodyPr wrap="square" rtlCol="0">
            <a:spAutoFit/>
          </a:bodyPr>
          <a:lstStyle/>
          <a:p>
            <a:r>
              <a:rPr lang="es-ES" sz="1000" dirty="0"/>
              <a:t>ROAD CROSS SECTION</a:t>
            </a:r>
          </a:p>
        </p:txBody>
      </p:sp>
      <p:sp>
        <p:nvSpPr>
          <p:cNvPr id="13" name="CuadroTexto 12">
            <a:extLst>
              <a:ext uri="{FF2B5EF4-FFF2-40B4-BE49-F238E27FC236}">
                <a16:creationId xmlns:a16="http://schemas.microsoft.com/office/drawing/2014/main" id="{4230BBD3-BE11-48BF-A23E-D11339F8D5DE}"/>
              </a:ext>
            </a:extLst>
          </p:cNvPr>
          <p:cNvSpPr txBox="1"/>
          <p:nvPr/>
        </p:nvSpPr>
        <p:spPr>
          <a:xfrm>
            <a:off x="8215320" y="2811363"/>
            <a:ext cx="889406" cy="246221"/>
          </a:xfrm>
          <a:prstGeom prst="rect">
            <a:avLst/>
          </a:prstGeom>
          <a:solidFill>
            <a:srgbClr val="FFFFCC"/>
          </a:solidFill>
        </p:spPr>
        <p:txBody>
          <a:bodyPr wrap="square" rtlCol="0">
            <a:spAutoFit/>
          </a:bodyPr>
          <a:lstStyle/>
          <a:p>
            <a:r>
              <a:rPr lang="es-ES" sz="1000" dirty="0"/>
              <a:t>ROAD PLAN</a:t>
            </a:r>
          </a:p>
        </p:txBody>
      </p:sp>
    </p:spTree>
    <p:extLst>
      <p:ext uri="{BB962C8B-B14F-4D97-AF65-F5344CB8AC3E}">
        <p14:creationId xmlns:p14="http://schemas.microsoft.com/office/powerpoint/2010/main" val="3852717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59AD40C8-5F64-441E-8357-CD4A76E2B808}"/>
              </a:ext>
            </a:extLst>
          </p:cNvPr>
          <p:cNvPicPr>
            <a:picLocks noChangeAspect="1"/>
          </p:cNvPicPr>
          <p:nvPr/>
        </p:nvPicPr>
        <p:blipFill>
          <a:blip r:embed="rId2"/>
          <a:stretch>
            <a:fillRect/>
          </a:stretch>
        </p:blipFill>
        <p:spPr>
          <a:xfrm>
            <a:off x="5202896" y="1329710"/>
            <a:ext cx="3834937" cy="1768332"/>
          </a:xfrm>
          <a:prstGeom prst="rect">
            <a:avLst/>
          </a:prstGeom>
        </p:spPr>
      </p:pic>
      <p:sp>
        <p:nvSpPr>
          <p:cNvPr id="17" name="Marcador de texto 16">
            <a:extLst>
              <a:ext uri="{FF2B5EF4-FFF2-40B4-BE49-F238E27FC236}">
                <a16:creationId xmlns:a16="http://schemas.microsoft.com/office/drawing/2014/main" id="{ADAD11EC-000D-4F35-B41A-F5D8DAB586BE}"/>
              </a:ext>
            </a:extLst>
          </p:cNvPr>
          <p:cNvSpPr>
            <a:spLocks noGrp="1"/>
          </p:cNvSpPr>
          <p:nvPr>
            <p:ph type="body" sz="quarter" idx="20"/>
          </p:nvPr>
        </p:nvSpPr>
        <p:spPr>
          <a:xfrm>
            <a:off x="5359291" y="411647"/>
            <a:ext cx="3714063" cy="783959"/>
          </a:xfrm>
        </p:spPr>
        <p:txBody>
          <a:bodyPr/>
          <a:lstStyle/>
          <a:p>
            <a:pPr algn="l"/>
            <a:r>
              <a:rPr lang="es-ES" sz="2000" dirty="0"/>
              <a:t>ROAD </a:t>
            </a:r>
            <a:r>
              <a:rPr lang="pl-PL" sz="2000" dirty="0"/>
              <a:t>NO.: 3002</a:t>
            </a:r>
            <a:r>
              <a:rPr lang="es-ES" sz="2000" dirty="0"/>
              <a:t> CROSS SECTION UNDER RAILWAY VIADUCT</a:t>
            </a:r>
            <a:endParaRPr lang="lv-LV" sz="2000" dirty="0"/>
          </a:p>
        </p:txBody>
      </p:sp>
      <p:sp>
        <p:nvSpPr>
          <p:cNvPr id="10" name="CuadroTexto 9">
            <a:extLst>
              <a:ext uri="{FF2B5EF4-FFF2-40B4-BE49-F238E27FC236}">
                <a16:creationId xmlns:a16="http://schemas.microsoft.com/office/drawing/2014/main" id="{C4B229B1-D48F-490F-98E3-39B646C4DD62}"/>
              </a:ext>
            </a:extLst>
          </p:cNvPr>
          <p:cNvSpPr txBox="1"/>
          <p:nvPr/>
        </p:nvSpPr>
        <p:spPr>
          <a:xfrm>
            <a:off x="4232318" y="1578776"/>
            <a:ext cx="877272" cy="246221"/>
          </a:xfrm>
          <a:prstGeom prst="rect">
            <a:avLst/>
          </a:prstGeom>
          <a:solidFill>
            <a:srgbClr val="FFFFCC"/>
          </a:solidFill>
        </p:spPr>
        <p:txBody>
          <a:bodyPr wrap="square" rtlCol="0">
            <a:spAutoFit/>
          </a:bodyPr>
          <a:lstStyle/>
          <a:p>
            <a:r>
              <a:rPr lang="es-ES" sz="1000" dirty="0"/>
              <a:t>ELEVATION 1</a:t>
            </a:r>
          </a:p>
        </p:txBody>
      </p:sp>
      <p:sp>
        <p:nvSpPr>
          <p:cNvPr id="11" name="CuadroTexto 10">
            <a:extLst>
              <a:ext uri="{FF2B5EF4-FFF2-40B4-BE49-F238E27FC236}">
                <a16:creationId xmlns:a16="http://schemas.microsoft.com/office/drawing/2014/main" id="{1220A32D-1ECF-4844-A1FA-E0F91799EB16}"/>
              </a:ext>
            </a:extLst>
          </p:cNvPr>
          <p:cNvSpPr txBox="1"/>
          <p:nvPr/>
        </p:nvSpPr>
        <p:spPr>
          <a:xfrm>
            <a:off x="5202895" y="4531798"/>
            <a:ext cx="1675538" cy="400110"/>
          </a:xfrm>
          <a:prstGeom prst="rect">
            <a:avLst/>
          </a:prstGeom>
          <a:solidFill>
            <a:srgbClr val="FFFFCC"/>
          </a:solidFill>
        </p:spPr>
        <p:txBody>
          <a:bodyPr wrap="square" rtlCol="0">
            <a:spAutoFit/>
          </a:bodyPr>
          <a:lstStyle/>
          <a:p>
            <a:pPr algn="ctr"/>
            <a:r>
              <a:rPr lang="es-ES" sz="1000" dirty="0"/>
              <a:t>CROSSSECTION </a:t>
            </a:r>
            <a:r>
              <a:rPr lang="pl-PL" sz="1000" dirty="0"/>
              <a:t>OF </a:t>
            </a:r>
            <a:r>
              <a:rPr lang="es-ES" sz="1000" dirty="0"/>
              <a:t>RAILWAY VIADUCT</a:t>
            </a:r>
          </a:p>
        </p:txBody>
      </p:sp>
      <p:sp>
        <p:nvSpPr>
          <p:cNvPr id="6" name="CuadroTexto 9">
            <a:extLst>
              <a:ext uri="{FF2B5EF4-FFF2-40B4-BE49-F238E27FC236}">
                <a16:creationId xmlns:a16="http://schemas.microsoft.com/office/drawing/2014/main" id="{41FA79B3-DF4E-407B-B0D8-CB1066E2C212}"/>
              </a:ext>
            </a:extLst>
          </p:cNvPr>
          <p:cNvSpPr txBox="1"/>
          <p:nvPr/>
        </p:nvSpPr>
        <p:spPr>
          <a:xfrm>
            <a:off x="320346" y="3729076"/>
            <a:ext cx="1471714" cy="246221"/>
          </a:xfrm>
          <a:prstGeom prst="rect">
            <a:avLst/>
          </a:prstGeom>
          <a:solidFill>
            <a:srgbClr val="FFFFCC"/>
          </a:solidFill>
        </p:spPr>
        <p:txBody>
          <a:bodyPr wrap="square" rtlCol="0">
            <a:spAutoFit/>
          </a:bodyPr>
          <a:lstStyle/>
          <a:p>
            <a:r>
              <a:rPr lang="es-ES" sz="1000" dirty="0"/>
              <a:t>RAILWAY VIADUCT PLAN</a:t>
            </a:r>
          </a:p>
        </p:txBody>
      </p:sp>
      <p:pic>
        <p:nvPicPr>
          <p:cNvPr id="4" name="Obraz 3">
            <a:extLst>
              <a:ext uri="{FF2B5EF4-FFF2-40B4-BE49-F238E27FC236}">
                <a16:creationId xmlns:a16="http://schemas.microsoft.com/office/drawing/2014/main" id="{B9DAAB2F-83CC-4FA5-9EC9-48ABA1A18C20}"/>
              </a:ext>
            </a:extLst>
          </p:cNvPr>
          <p:cNvPicPr>
            <a:picLocks noChangeAspect="1"/>
          </p:cNvPicPr>
          <p:nvPr/>
        </p:nvPicPr>
        <p:blipFill>
          <a:blip r:embed="rId3"/>
          <a:stretch>
            <a:fillRect/>
          </a:stretch>
        </p:blipFill>
        <p:spPr>
          <a:xfrm>
            <a:off x="116229" y="1329710"/>
            <a:ext cx="2374488" cy="2399366"/>
          </a:xfrm>
          <a:prstGeom prst="rect">
            <a:avLst/>
          </a:prstGeom>
        </p:spPr>
      </p:pic>
      <p:pic>
        <p:nvPicPr>
          <p:cNvPr id="13" name="Obraz 12">
            <a:extLst>
              <a:ext uri="{FF2B5EF4-FFF2-40B4-BE49-F238E27FC236}">
                <a16:creationId xmlns:a16="http://schemas.microsoft.com/office/drawing/2014/main" id="{39599AE0-4DA3-449E-BD87-953B97D9010F}"/>
              </a:ext>
            </a:extLst>
          </p:cNvPr>
          <p:cNvPicPr>
            <a:picLocks noChangeAspect="1"/>
          </p:cNvPicPr>
          <p:nvPr/>
        </p:nvPicPr>
        <p:blipFill>
          <a:blip r:embed="rId4"/>
          <a:stretch>
            <a:fillRect/>
          </a:stretch>
        </p:blipFill>
        <p:spPr>
          <a:xfrm>
            <a:off x="2490716" y="2844086"/>
            <a:ext cx="2712179" cy="2156114"/>
          </a:xfrm>
          <a:prstGeom prst="rect">
            <a:avLst/>
          </a:prstGeom>
        </p:spPr>
      </p:pic>
    </p:spTree>
    <p:extLst>
      <p:ext uri="{BB962C8B-B14F-4D97-AF65-F5344CB8AC3E}">
        <p14:creationId xmlns:p14="http://schemas.microsoft.com/office/powerpoint/2010/main" val="1858090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a:xfrm>
            <a:off x="4619767" y="653369"/>
            <a:ext cx="4240454" cy="569913"/>
          </a:xfrm>
        </p:spPr>
        <p:txBody>
          <a:bodyPr/>
          <a:lstStyle/>
          <a:p>
            <a:r>
              <a:rPr lang="es-ES" sz="2000" dirty="0"/>
              <a:t>ROAD</a:t>
            </a:r>
            <a:r>
              <a:rPr lang="pl-PL" sz="2000" dirty="0"/>
              <a:t> NO.:</a:t>
            </a:r>
            <a:r>
              <a:rPr lang="es-ES" sz="2000" dirty="0"/>
              <a:t> </a:t>
            </a:r>
            <a:r>
              <a:rPr lang="pl-PL" sz="2000" dirty="0"/>
              <a:t>3002</a:t>
            </a:r>
            <a:r>
              <a:rPr lang="es-ES" sz="2000" dirty="0"/>
              <a:t>-VISUALIZATION</a:t>
            </a:r>
            <a:endParaRPr lang="lv-LV" sz="2000" dirty="0"/>
          </a:p>
        </p:txBody>
      </p:sp>
      <p:pic>
        <p:nvPicPr>
          <p:cNvPr id="3" name="Picture 2">
            <a:extLst>
              <a:ext uri="{FF2B5EF4-FFF2-40B4-BE49-F238E27FC236}">
                <a16:creationId xmlns:a16="http://schemas.microsoft.com/office/drawing/2014/main" id="{6D7CCCAF-A57A-490E-A8AD-70CB959353A7}"/>
              </a:ext>
            </a:extLst>
          </p:cNvPr>
          <p:cNvPicPr>
            <a:picLocks noChangeAspect="1"/>
          </p:cNvPicPr>
          <p:nvPr/>
        </p:nvPicPr>
        <p:blipFill>
          <a:blip r:embed="rId2"/>
          <a:stretch>
            <a:fillRect/>
          </a:stretch>
        </p:blipFill>
        <p:spPr>
          <a:xfrm>
            <a:off x="90000" y="1296000"/>
            <a:ext cx="6720000" cy="3780000"/>
          </a:xfrm>
          <a:prstGeom prst="rect">
            <a:avLst/>
          </a:prstGeom>
        </p:spPr>
      </p:pic>
    </p:spTree>
    <p:extLst>
      <p:ext uri="{BB962C8B-B14F-4D97-AF65-F5344CB8AC3E}">
        <p14:creationId xmlns:p14="http://schemas.microsoft.com/office/powerpoint/2010/main" val="3774993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a:xfrm>
            <a:off x="4258101" y="370114"/>
            <a:ext cx="4602120" cy="860425"/>
          </a:xfrm>
        </p:spPr>
        <p:txBody>
          <a:bodyPr/>
          <a:lstStyle/>
          <a:p>
            <a:r>
              <a:rPr lang="es-ES" sz="2000" dirty="0"/>
              <a:t>RAILWAY-</a:t>
            </a:r>
            <a:r>
              <a:rPr lang="pl-PL" sz="2000" dirty="0"/>
              <a:t>ROAD NO.: 195,</a:t>
            </a:r>
            <a:r>
              <a:rPr lang="es-ES" sz="2000" dirty="0"/>
              <a:t>CROSSING LOCATION PLAN </a:t>
            </a:r>
            <a:endParaRPr lang="lv-LV" sz="2000" dirty="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lv-LV" dirty="0"/>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145142" y="1417594"/>
            <a:ext cx="2764971" cy="356383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rgbClr val="595959"/>
                </a:solidFill>
              </a:rPr>
              <a:t>The railway line intersects road no. </a:t>
            </a:r>
            <a:r>
              <a:rPr lang="pl-PL" dirty="0">
                <a:solidFill>
                  <a:srgbClr val="595959"/>
                </a:solidFill>
              </a:rPr>
              <a:t>195 K</a:t>
            </a:r>
            <a:r>
              <a:rPr lang="lt-LT" dirty="0">
                <a:solidFill>
                  <a:srgbClr val="595959"/>
                </a:solidFill>
                <a:latin typeface="Calibri" panose="020F0502020204030204" pitchFamily="34" charset="0"/>
                <a:cs typeface="Calibri" panose="020F0502020204030204" pitchFamily="34" charset="0"/>
              </a:rPr>
              <a:t>ė</a:t>
            </a:r>
            <a:r>
              <a:rPr lang="pl-PL" dirty="0">
                <a:solidFill>
                  <a:srgbClr val="595959"/>
                </a:solidFill>
                <a:latin typeface="Calibri" panose="020F0502020204030204" pitchFamily="34" charset="0"/>
                <a:cs typeface="Calibri" panose="020F0502020204030204" pitchFamily="34" charset="0"/>
              </a:rPr>
              <a:t>dai</a:t>
            </a:r>
            <a:r>
              <a:rPr lang="en-GB" dirty="0">
                <a:solidFill>
                  <a:srgbClr val="595959"/>
                </a:solidFill>
                <a:latin typeface="Calibri" panose="020F0502020204030204" pitchFamily="34" charset="0"/>
                <a:cs typeface="Calibri" panose="020F0502020204030204" pitchFamily="34" charset="0"/>
              </a:rPr>
              <a:t>n</a:t>
            </a:r>
            <a:r>
              <a:rPr lang="pl-PL" dirty="0">
                <a:solidFill>
                  <a:srgbClr val="595959"/>
                </a:solidFill>
                <a:latin typeface="Calibri" panose="020F0502020204030204" pitchFamily="34" charset="0"/>
                <a:cs typeface="Calibri" panose="020F0502020204030204" pitchFamily="34" charset="0"/>
              </a:rPr>
              <a:t>iai – Krekenava – Pan</a:t>
            </a:r>
            <a:r>
              <a:rPr lang="en-GB" dirty="0">
                <a:solidFill>
                  <a:srgbClr val="595959"/>
                </a:solidFill>
                <a:latin typeface="Calibri" panose="020F0502020204030204" pitchFamily="34" charset="0"/>
                <a:cs typeface="Calibri" panose="020F0502020204030204" pitchFamily="34" charset="0"/>
              </a:rPr>
              <a:t>e</a:t>
            </a:r>
            <a:r>
              <a:rPr lang="pl-PL" dirty="0">
                <a:solidFill>
                  <a:srgbClr val="595959"/>
                </a:solidFill>
                <a:latin typeface="Calibri" panose="020F0502020204030204" pitchFamily="34" charset="0"/>
                <a:cs typeface="Calibri" panose="020F0502020204030204" pitchFamily="34" charset="0"/>
              </a:rPr>
              <a:t>v</a:t>
            </a:r>
            <a:r>
              <a:rPr lang="lt-LT" dirty="0">
                <a:solidFill>
                  <a:srgbClr val="595959"/>
                </a:solidFill>
                <a:latin typeface="Calibri" panose="020F0502020204030204" pitchFamily="34" charset="0"/>
                <a:cs typeface="Calibri" panose="020F0502020204030204" pitchFamily="34" charset="0"/>
              </a:rPr>
              <a:t>ėž</a:t>
            </a:r>
            <a:r>
              <a:rPr lang="pl-PL" dirty="0">
                <a:solidFill>
                  <a:srgbClr val="595959"/>
                </a:solidFill>
                <a:latin typeface="Calibri" panose="020F0502020204030204" pitchFamily="34" charset="0"/>
                <a:cs typeface="Calibri" panose="020F0502020204030204" pitchFamily="34" charset="0"/>
              </a:rPr>
              <a:t>ys</a:t>
            </a:r>
            <a:r>
              <a:rPr lang="en-US" dirty="0">
                <a:solidFill>
                  <a:srgbClr val="595959"/>
                </a:solidFill>
              </a:rPr>
              <a:t> in km 7+500,00 of the railway line</a:t>
            </a:r>
          </a:p>
          <a:p>
            <a:endParaRPr lang="en-US" dirty="0"/>
          </a:p>
          <a:p>
            <a:pPr marL="171450" indent="-171450">
              <a:buFont typeface="Wingdings" panose="05000000000000000000" pitchFamily="2" charset="2"/>
              <a:buChar char="q"/>
            </a:pPr>
            <a:r>
              <a:rPr lang="en-US" dirty="0"/>
              <a:t>It is planned to install a road </a:t>
            </a:r>
            <a:r>
              <a:rPr lang="pl-PL" dirty="0" err="1"/>
              <a:t>viaduct</a:t>
            </a:r>
            <a:r>
              <a:rPr lang="en-US" dirty="0"/>
              <a:t> at the intersection between railway and road.</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connecting roads on both sides of the railway line to ensure the accessibility of private land plots.</a:t>
            </a:r>
            <a:endParaRPr lang="pl-PL"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pl-PL" dirty="0"/>
              <a:t>No </a:t>
            </a:r>
            <a:r>
              <a:rPr lang="pl-PL" dirty="0" err="1"/>
              <a:t>requirements</a:t>
            </a:r>
            <a:r>
              <a:rPr lang="pl-PL" dirty="0"/>
              <a:t> </a:t>
            </a:r>
            <a:r>
              <a:rPr lang="pl-PL" dirty="0" err="1"/>
              <a:t>about</a:t>
            </a:r>
            <a:r>
              <a:rPr lang="pl-PL" dirty="0"/>
              <a:t> </a:t>
            </a:r>
            <a:r>
              <a:rPr lang="pl-PL" dirty="0" err="1"/>
              <a:t>future</a:t>
            </a:r>
            <a:r>
              <a:rPr lang="pl-PL" dirty="0"/>
              <a:t> </a:t>
            </a:r>
            <a:r>
              <a:rPr lang="pl-PL" dirty="0" err="1"/>
              <a:t>bicycle</a:t>
            </a:r>
            <a:r>
              <a:rPr lang="pl-PL" dirty="0"/>
              <a:t> </a:t>
            </a:r>
            <a:r>
              <a:rPr lang="pl-PL" dirty="0" err="1"/>
              <a:t>or</a:t>
            </a:r>
            <a:r>
              <a:rPr lang="pl-PL" dirty="0"/>
              <a:t> </a:t>
            </a:r>
            <a:r>
              <a:rPr lang="pl-PL" dirty="0" err="1"/>
              <a:t>pedestrian</a:t>
            </a:r>
            <a:r>
              <a:rPr lang="pl-PL" dirty="0"/>
              <a:t> </a:t>
            </a:r>
            <a:r>
              <a:rPr lang="pl-PL" dirty="0" err="1"/>
              <a:t>traffic</a:t>
            </a:r>
            <a:r>
              <a:rPr lang="pl-PL" dirty="0"/>
              <a:t> </a:t>
            </a:r>
            <a:r>
              <a:rPr lang="pl-PL" dirty="0" err="1"/>
              <a:t>were</a:t>
            </a:r>
            <a:r>
              <a:rPr lang="pl-PL" dirty="0"/>
              <a:t> </a:t>
            </a:r>
            <a:r>
              <a:rPr lang="pl-PL" dirty="0" err="1"/>
              <a:t>provided</a:t>
            </a:r>
            <a:r>
              <a:rPr lang="pl-PL" dirty="0"/>
              <a:t> by </a:t>
            </a:r>
            <a:r>
              <a:rPr lang="pl-PL" dirty="0" err="1"/>
              <a:t>Lithuanian</a:t>
            </a:r>
            <a:r>
              <a:rPr lang="pl-PL" dirty="0"/>
              <a:t> Road Administration.</a:t>
            </a:r>
            <a:endParaRPr lang="en-US"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To ensure safety for the users, the pedestrian path is separated from the district road by protective barriers.</a:t>
            </a:r>
          </a:p>
          <a:p>
            <a:endParaRPr lang="lv-LV" dirty="0"/>
          </a:p>
        </p:txBody>
      </p:sp>
      <p:pic>
        <p:nvPicPr>
          <p:cNvPr id="3" name="Obraz 2">
            <a:extLst>
              <a:ext uri="{FF2B5EF4-FFF2-40B4-BE49-F238E27FC236}">
                <a16:creationId xmlns:a16="http://schemas.microsoft.com/office/drawing/2014/main" id="{215E093E-06C2-4D5C-B665-5E9E8D2FA3C6}"/>
              </a:ext>
            </a:extLst>
          </p:cNvPr>
          <p:cNvPicPr>
            <a:picLocks noChangeAspect="1"/>
          </p:cNvPicPr>
          <p:nvPr/>
        </p:nvPicPr>
        <p:blipFill>
          <a:blip r:embed="rId2"/>
          <a:stretch>
            <a:fillRect/>
          </a:stretch>
        </p:blipFill>
        <p:spPr>
          <a:xfrm>
            <a:off x="3526971" y="1430389"/>
            <a:ext cx="5010101" cy="3600000"/>
          </a:xfrm>
          <a:prstGeom prst="rect">
            <a:avLst/>
          </a:prstGeom>
        </p:spPr>
      </p:pic>
      <p:sp>
        <p:nvSpPr>
          <p:cNvPr id="5" name="Prostokąt 4">
            <a:extLst>
              <a:ext uri="{FF2B5EF4-FFF2-40B4-BE49-F238E27FC236}">
                <a16:creationId xmlns:a16="http://schemas.microsoft.com/office/drawing/2014/main" id="{79BA7AA5-6A53-4E4E-A21E-151AB7427BA4}"/>
              </a:ext>
            </a:extLst>
          </p:cNvPr>
          <p:cNvSpPr/>
          <p:nvPr/>
        </p:nvSpPr>
        <p:spPr>
          <a:xfrm>
            <a:off x="5090615" y="3316406"/>
            <a:ext cx="368490" cy="3266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515788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E95A29F-043B-420A-904A-CAEA16000B21}"/>
              </a:ext>
            </a:extLst>
          </p:cNvPr>
          <p:cNvPicPr>
            <a:picLocks noChangeAspect="1"/>
          </p:cNvPicPr>
          <p:nvPr/>
        </p:nvPicPr>
        <p:blipFill>
          <a:blip r:embed="rId2"/>
          <a:stretch>
            <a:fillRect/>
          </a:stretch>
        </p:blipFill>
        <p:spPr>
          <a:xfrm>
            <a:off x="4500220" y="2742127"/>
            <a:ext cx="4489963" cy="2354764"/>
          </a:xfrm>
          <a:prstGeom prst="rect">
            <a:avLst/>
          </a:prstGeom>
        </p:spPr>
      </p:pic>
      <p:pic>
        <p:nvPicPr>
          <p:cNvPr id="9" name="Obraz 8">
            <a:extLst>
              <a:ext uri="{FF2B5EF4-FFF2-40B4-BE49-F238E27FC236}">
                <a16:creationId xmlns:a16="http://schemas.microsoft.com/office/drawing/2014/main" id="{3BB7F659-5507-43E2-9A21-D22EFF0B9DA0}"/>
              </a:ext>
            </a:extLst>
          </p:cNvPr>
          <p:cNvPicPr>
            <a:picLocks noChangeAspect="1"/>
          </p:cNvPicPr>
          <p:nvPr/>
        </p:nvPicPr>
        <p:blipFill>
          <a:blip r:embed="rId3"/>
          <a:stretch>
            <a:fillRect/>
          </a:stretch>
        </p:blipFill>
        <p:spPr>
          <a:xfrm>
            <a:off x="115769" y="3147955"/>
            <a:ext cx="2736613" cy="1948936"/>
          </a:xfrm>
          <a:prstGeom prst="rect">
            <a:avLst/>
          </a:prstGeom>
        </p:spPr>
      </p:pic>
      <p:pic>
        <p:nvPicPr>
          <p:cNvPr id="7" name="Obraz 6">
            <a:extLst>
              <a:ext uri="{FF2B5EF4-FFF2-40B4-BE49-F238E27FC236}">
                <a16:creationId xmlns:a16="http://schemas.microsoft.com/office/drawing/2014/main" id="{97049908-27B6-4807-86C8-ED4606EFD68B}"/>
              </a:ext>
            </a:extLst>
          </p:cNvPr>
          <p:cNvPicPr>
            <a:picLocks noChangeAspect="1"/>
          </p:cNvPicPr>
          <p:nvPr/>
        </p:nvPicPr>
        <p:blipFill>
          <a:blip r:embed="rId4"/>
          <a:stretch>
            <a:fillRect/>
          </a:stretch>
        </p:blipFill>
        <p:spPr>
          <a:xfrm>
            <a:off x="3027599" y="1339699"/>
            <a:ext cx="3259452" cy="2638766"/>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a:xfrm>
            <a:off x="3615559" y="647865"/>
            <a:ext cx="5244662" cy="569913"/>
          </a:xfrm>
        </p:spPr>
        <p:txBody>
          <a:bodyPr/>
          <a:lstStyle/>
          <a:p>
            <a:r>
              <a:rPr lang="es-ES" sz="2000" dirty="0"/>
              <a:t>ROAD</a:t>
            </a:r>
            <a:r>
              <a:rPr lang="pl-PL" sz="2000" dirty="0"/>
              <a:t> NO.:</a:t>
            </a:r>
            <a:r>
              <a:rPr lang="es-ES" sz="2000" dirty="0"/>
              <a:t> </a:t>
            </a:r>
            <a:r>
              <a:rPr lang="pl-PL" sz="2000" dirty="0"/>
              <a:t>195</a:t>
            </a:r>
            <a:r>
              <a:rPr lang="es-ES" sz="2000" dirty="0"/>
              <a:t> PLAN AND CROSS SECTION</a:t>
            </a:r>
            <a:endParaRPr lang="lv-LV" sz="2000" dirty="0"/>
          </a:p>
        </p:txBody>
      </p:sp>
      <p:sp>
        <p:nvSpPr>
          <p:cNvPr id="11" name="CuadroTexto 10">
            <a:extLst>
              <a:ext uri="{FF2B5EF4-FFF2-40B4-BE49-F238E27FC236}">
                <a16:creationId xmlns:a16="http://schemas.microsoft.com/office/drawing/2014/main" id="{538E9893-6483-454B-ADD6-0C0C57145205}"/>
              </a:ext>
            </a:extLst>
          </p:cNvPr>
          <p:cNvSpPr txBox="1"/>
          <p:nvPr/>
        </p:nvSpPr>
        <p:spPr>
          <a:xfrm>
            <a:off x="6609208" y="2373985"/>
            <a:ext cx="1148727" cy="246221"/>
          </a:xfrm>
          <a:prstGeom prst="rect">
            <a:avLst/>
          </a:prstGeom>
          <a:solidFill>
            <a:srgbClr val="FFFFCC"/>
          </a:solidFill>
        </p:spPr>
        <p:txBody>
          <a:bodyPr wrap="square" rtlCol="0">
            <a:spAutoFit/>
          </a:bodyPr>
          <a:lstStyle/>
          <a:p>
            <a:r>
              <a:rPr lang="es-ES" sz="1000" dirty="0"/>
              <a:t>ROAD PLAN</a:t>
            </a:r>
            <a:r>
              <a:rPr lang="pl-PL" sz="1000" dirty="0"/>
              <a:t> VIEW</a:t>
            </a:r>
            <a:endParaRPr lang="es-ES" sz="1000" dirty="0"/>
          </a:p>
        </p:txBody>
      </p:sp>
      <p:sp>
        <p:nvSpPr>
          <p:cNvPr id="12" name="CuadroTexto 11">
            <a:extLst>
              <a:ext uri="{FF2B5EF4-FFF2-40B4-BE49-F238E27FC236}">
                <a16:creationId xmlns:a16="http://schemas.microsoft.com/office/drawing/2014/main" id="{54853A40-4EB3-4602-BE7D-D6D1624EC8D7}"/>
              </a:ext>
            </a:extLst>
          </p:cNvPr>
          <p:cNvSpPr txBox="1"/>
          <p:nvPr/>
        </p:nvSpPr>
        <p:spPr>
          <a:xfrm>
            <a:off x="115769" y="2742127"/>
            <a:ext cx="1070252" cy="400110"/>
          </a:xfrm>
          <a:prstGeom prst="rect">
            <a:avLst/>
          </a:prstGeom>
          <a:solidFill>
            <a:srgbClr val="FFFFCC"/>
          </a:solidFill>
        </p:spPr>
        <p:txBody>
          <a:bodyPr wrap="square" rtlCol="0">
            <a:spAutoFit/>
          </a:bodyPr>
          <a:lstStyle/>
          <a:p>
            <a:r>
              <a:rPr lang="pl-PL" sz="1000" dirty="0"/>
              <a:t>ROAD VIADUCT IN</a:t>
            </a:r>
            <a:r>
              <a:rPr lang="es-ES" sz="1000" dirty="0"/>
              <a:t> PLAN</a:t>
            </a:r>
            <a:r>
              <a:rPr lang="pl-PL" sz="1000" dirty="0"/>
              <a:t> VIEW</a:t>
            </a:r>
            <a:endParaRPr lang="es-ES" sz="1000" dirty="0"/>
          </a:p>
        </p:txBody>
      </p:sp>
    </p:spTree>
    <p:extLst>
      <p:ext uri="{BB962C8B-B14F-4D97-AF65-F5344CB8AC3E}">
        <p14:creationId xmlns:p14="http://schemas.microsoft.com/office/powerpoint/2010/main" val="959843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268FFC5-A045-4640-8BFB-D9ABACDAA56C}"/>
              </a:ext>
            </a:extLst>
          </p:cNvPr>
          <p:cNvPicPr>
            <a:picLocks noChangeAspect="1"/>
          </p:cNvPicPr>
          <p:nvPr/>
        </p:nvPicPr>
        <p:blipFill>
          <a:blip r:embed="rId2"/>
          <a:stretch>
            <a:fillRect/>
          </a:stretch>
        </p:blipFill>
        <p:spPr>
          <a:xfrm>
            <a:off x="60317" y="1349602"/>
            <a:ext cx="4511683" cy="1994755"/>
          </a:xfrm>
          <a:prstGeom prst="rect">
            <a:avLst/>
          </a:prstGeom>
        </p:spPr>
      </p:pic>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a:xfrm>
            <a:off x="3615559" y="355600"/>
            <a:ext cx="5244662" cy="758825"/>
          </a:xfrm>
        </p:spPr>
        <p:txBody>
          <a:bodyPr/>
          <a:lstStyle/>
          <a:p>
            <a:r>
              <a:rPr lang="es-ES" sz="2000" dirty="0"/>
              <a:t>ROAD </a:t>
            </a:r>
            <a:r>
              <a:rPr lang="pl-PL" sz="2000" dirty="0"/>
              <a:t>NO.: 195</a:t>
            </a:r>
            <a:r>
              <a:rPr lang="es-ES" sz="2000" dirty="0"/>
              <a:t>- OVERPASS ELEVATION AND CROSS SECTION</a:t>
            </a:r>
            <a:endParaRPr lang="lv-LV" sz="2000" dirty="0"/>
          </a:p>
        </p:txBody>
      </p:sp>
      <p:sp>
        <p:nvSpPr>
          <p:cNvPr id="11" name="CuadroTexto 10">
            <a:extLst>
              <a:ext uri="{FF2B5EF4-FFF2-40B4-BE49-F238E27FC236}">
                <a16:creationId xmlns:a16="http://schemas.microsoft.com/office/drawing/2014/main" id="{FA66A47A-5CB4-438F-A03C-B82A619882AF}"/>
              </a:ext>
            </a:extLst>
          </p:cNvPr>
          <p:cNvSpPr txBox="1"/>
          <p:nvPr/>
        </p:nvSpPr>
        <p:spPr>
          <a:xfrm>
            <a:off x="1655935" y="3021830"/>
            <a:ext cx="1340832" cy="246221"/>
          </a:xfrm>
          <a:prstGeom prst="rect">
            <a:avLst/>
          </a:prstGeom>
          <a:solidFill>
            <a:srgbClr val="FFFFCC"/>
          </a:solidFill>
        </p:spPr>
        <p:txBody>
          <a:bodyPr wrap="square" rtlCol="0">
            <a:spAutoFit/>
          </a:bodyPr>
          <a:lstStyle/>
          <a:p>
            <a:r>
              <a:rPr lang="es-ES" sz="1000" dirty="0"/>
              <a:t>OVERPASS ELEVATION</a:t>
            </a:r>
          </a:p>
        </p:txBody>
      </p:sp>
      <p:sp>
        <p:nvSpPr>
          <p:cNvPr id="12" name="CuadroTexto 11">
            <a:extLst>
              <a:ext uri="{FF2B5EF4-FFF2-40B4-BE49-F238E27FC236}">
                <a16:creationId xmlns:a16="http://schemas.microsoft.com/office/drawing/2014/main" id="{D0AC6BDF-DD5D-4C32-B3A1-BC2B4EA64921}"/>
              </a:ext>
            </a:extLst>
          </p:cNvPr>
          <p:cNvSpPr txBox="1"/>
          <p:nvPr/>
        </p:nvSpPr>
        <p:spPr>
          <a:xfrm>
            <a:off x="7595308" y="3309299"/>
            <a:ext cx="1336637" cy="400110"/>
          </a:xfrm>
          <a:prstGeom prst="rect">
            <a:avLst/>
          </a:prstGeom>
          <a:solidFill>
            <a:srgbClr val="FFFFCC"/>
          </a:solidFill>
        </p:spPr>
        <p:txBody>
          <a:bodyPr wrap="square" rtlCol="0">
            <a:spAutoFit/>
          </a:bodyPr>
          <a:lstStyle/>
          <a:p>
            <a:r>
              <a:rPr lang="es-ES" sz="1000" dirty="0"/>
              <a:t>ROAD CROSS SECTION ON VIADUCT</a:t>
            </a:r>
          </a:p>
        </p:txBody>
      </p:sp>
      <p:sp>
        <p:nvSpPr>
          <p:cNvPr id="13" name="CuadroTexto 12">
            <a:extLst>
              <a:ext uri="{FF2B5EF4-FFF2-40B4-BE49-F238E27FC236}">
                <a16:creationId xmlns:a16="http://schemas.microsoft.com/office/drawing/2014/main" id="{290CA8AD-A63E-412A-8335-0C2CC991DE3D}"/>
              </a:ext>
            </a:extLst>
          </p:cNvPr>
          <p:cNvSpPr txBox="1"/>
          <p:nvPr/>
        </p:nvSpPr>
        <p:spPr>
          <a:xfrm>
            <a:off x="1116277" y="4594076"/>
            <a:ext cx="1336637" cy="400110"/>
          </a:xfrm>
          <a:prstGeom prst="rect">
            <a:avLst/>
          </a:prstGeom>
          <a:solidFill>
            <a:srgbClr val="FFFFCC"/>
          </a:solidFill>
        </p:spPr>
        <p:txBody>
          <a:bodyPr wrap="square" rtlCol="0">
            <a:spAutoFit/>
          </a:bodyPr>
          <a:lstStyle/>
          <a:p>
            <a:r>
              <a:rPr lang="es-ES" sz="1000" dirty="0"/>
              <a:t>ROAD CROSS SECTION ON EMBANKMENT</a:t>
            </a:r>
          </a:p>
        </p:txBody>
      </p:sp>
      <p:pic>
        <p:nvPicPr>
          <p:cNvPr id="6" name="Obraz 5">
            <a:extLst>
              <a:ext uri="{FF2B5EF4-FFF2-40B4-BE49-F238E27FC236}">
                <a16:creationId xmlns:a16="http://schemas.microsoft.com/office/drawing/2014/main" id="{B56DA7C4-C599-4D22-B16F-EC0FC43CAEA3}"/>
              </a:ext>
            </a:extLst>
          </p:cNvPr>
          <p:cNvPicPr>
            <a:picLocks noChangeAspect="1"/>
          </p:cNvPicPr>
          <p:nvPr/>
        </p:nvPicPr>
        <p:blipFill>
          <a:blip r:embed="rId3"/>
          <a:stretch>
            <a:fillRect/>
          </a:stretch>
        </p:blipFill>
        <p:spPr>
          <a:xfrm>
            <a:off x="4572000" y="1590905"/>
            <a:ext cx="4511683" cy="1677146"/>
          </a:xfrm>
          <a:prstGeom prst="rect">
            <a:avLst/>
          </a:prstGeom>
        </p:spPr>
      </p:pic>
      <p:pic>
        <p:nvPicPr>
          <p:cNvPr id="8" name="Obraz 7">
            <a:extLst>
              <a:ext uri="{FF2B5EF4-FFF2-40B4-BE49-F238E27FC236}">
                <a16:creationId xmlns:a16="http://schemas.microsoft.com/office/drawing/2014/main" id="{D632DA70-1E52-4E5B-9736-AAD8053DE494}"/>
              </a:ext>
            </a:extLst>
          </p:cNvPr>
          <p:cNvPicPr>
            <a:picLocks noChangeAspect="1"/>
          </p:cNvPicPr>
          <p:nvPr/>
        </p:nvPicPr>
        <p:blipFill>
          <a:blip r:embed="rId4"/>
          <a:stretch>
            <a:fillRect/>
          </a:stretch>
        </p:blipFill>
        <p:spPr>
          <a:xfrm>
            <a:off x="2523737" y="3620527"/>
            <a:ext cx="4511684" cy="1396058"/>
          </a:xfrm>
          <a:prstGeom prst="rect">
            <a:avLst/>
          </a:prstGeom>
        </p:spPr>
      </p:pic>
    </p:spTree>
    <p:extLst>
      <p:ext uri="{BB962C8B-B14F-4D97-AF65-F5344CB8AC3E}">
        <p14:creationId xmlns:p14="http://schemas.microsoft.com/office/powerpoint/2010/main" val="584143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a:xfrm>
            <a:off x="3615559" y="703943"/>
            <a:ext cx="5244662" cy="410482"/>
          </a:xfrm>
        </p:spPr>
        <p:txBody>
          <a:bodyPr/>
          <a:lstStyle/>
          <a:p>
            <a:r>
              <a:rPr lang="pl-PL" sz="2000" dirty="0"/>
              <a:t>ROAD</a:t>
            </a:r>
            <a:r>
              <a:rPr lang="es-ES" sz="2000" dirty="0"/>
              <a:t> </a:t>
            </a:r>
            <a:r>
              <a:rPr lang="pl-PL" sz="2000" dirty="0"/>
              <a:t>NO.: 195</a:t>
            </a:r>
            <a:r>
              <a:rPr lang="es-ES" sz="2000" dirty="0"/>
              <a:t>-VISUALIZATION</a:t>
            </a:r>
            <a:endParaRPr lang="lv-LV" sz="2000" dirty="0"/>
          </a:p>
        </p:txBody>
      </p:sp>
      <p:pic>
        <p:nvPicPr>
          <p:cNvPr id="3" name="Picture 2">
            <a:extLst>
              <a:ext uri="{FF2B5EF4-FFF2-40B4-BE49-F238E27FC236}">
                <a16:creationId xmlns:a16="http://schemas.microsoft.com/office/drawing/2014/main" id="{943EFDF0-E634-454F-AF0A-A9C4445B8E8F}"/>
              </a:ext>
            </a:extLst>
          </p:cNvPr>
          <p:cNvPicPr>
            <a:picLocks noChangeAspect="1"/>
          </p:cNvPicPr>
          <p:nvPr/>
        </p:nvPicPr>
        <p:blipFill>
          <a:blip r:embed="rId2"/>
          <a:stretch>
            <a:fillRect/>
          </a:stretch>
        </p:blipFill>
        <p:spPr>
          <a:xfrm>
            <a:off x="90000" y="1295720"/>
            <a:ext cx="6720001" cy="3780000"/>
          </a:xfrm>
          <a:prstGeom prst="rect">
            <a:avLst/>
          </a:prstGeom>
        </p:spPr>
      </p:pic>
    </p:spTree>
    <p:extLst>
      <p:ext uri="{BB962C8B-B14F-4D97-AF65-F5344CB8AC3E}">
        <p14:creationId xmlns:p14="http://schemas.microsoft.com/office/powerpoint/2010/main" val="4211942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a:xfrm>
            <a:off x="4435523" y="370114"/>
            <a:ext cx="4424698" cy="860425"/>
          </a:xfrm>
        </p:spPr>
        <p:txBody>
          <a:bodyPr/>
          <a:lstStyle/>
          <a:p>
            <a:r>
              <a:rPr lang="es-ES" sz="2000" dirty="0"/>
              <a:t>RAILWAY-</a:t>
            </a:r>
            <a:r>
              <a:rPr lang="pl-PL" sz="2000" dirty="0"/>
              <a:t>ROAD NO.: A17 </a:t>
            </a:r>
            <a:r>
              <a:rPr lang="es-ES" sz="2000" dirty="0"/>
              <a:t>CROSSING LOCATION PLAN </a:t>
            </a:r>
            <a:endParaRPr lang="lv-LV" sz="2000" dirty="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lv-LV" dirty="0"/>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145142" y="1417594"/>
            <a:ext cx="2764971" cy="356383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rgbClr val="595959"/>
                </a:solidFill>
              </a:rPr>
              <a:t>The railway line intersects road no. </a:t>
            </a:r>
            <a:r>
              <a:rPr lang="pl-PL" dirty="0">
                <a:solidFill>
                  <a:srgbClr val="595959"/>
                </a:solidFill>
              </a:rPr>
              <a:t>A17</a:t>
            </a:r>
            <a:r>
              <a:rPr lang="es-ES" dirty="0">
                <a:solidFill>
                  <a:srgbClr val="595959"/>
                </a:solidFill>
              </a:rPr>
              <a:t> </a:t>
            </a:r>
            <a:r>
              <a:rPr lang="es-ES" dirty="0" err="1">
                <a:solidFill>
                  <a:srgbClr val="595959"/>
                </a:solidFill>
              </a:rPr>
              <a:t>highway</a:t>
            </a:r>
            <a:r>
              <a:rPr lang="pl-PL" dirty="0">
                <a:solidFill>
                  <a:srgbClr val="595959"/>
                </a:solidFill>
              </a:rPr>
              <a:t> </a:t>
            </a:r>
            <a:r>
              <a:rPr lang="es-ES" dirty="0">
                <a:solidFill>
                  <a:srgbClr val="595959"/>
                </a:solidFill>
              </a:rPr>
              <a:t>- </a:t>
            </a:r>
            <a:r>
              <a:rPr lang="lt-LT" dirty="0">
                <a:solidFill>
                  <a:srgbClr val="595959"/>
                </a:solidFill>
              </a:rPr>
              <a:t>Panevėžio aplinkkelis </a:t>
            </a:r>
            <a:r>
              <a:rPr lang="en-US" dirty="0">
                <a:solidFill>
                  <a:srgbClr val="595959"/>
                </a:solidFill>
              </a:rPr>
              <a:t>in km 7+500,00 of the railway line</a:t>
            </a:r>
            <a:endParaRPr lang="pl-PL" dirty="0">
              <a:solidFill>
                <a:srgbClr val="595959"/>
              </a:solidFill>
            </a:endParaRP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a road </a:t>
            </a:r>
            <a:r>
              <a:rPr lang="pl-PL" dirty="0" err="1"/>
              <a:t>viaduct</a:t>
            </a:r>
            <a:r>
              <a:rPr lang="en-US" dirty="0"/>
              <a:t> at the intersection between railway and road.</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connecting roads on both sides of the railway line to ensure the accessibility of private land plots.</a:t>
            </a:r>
            <a:endParaRPr lang="pl-PL"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pl-PL" dirty="0"/>
              <a:t>No </a:t>
            </a:r>
            <a:r>
              <a:rPr lang="pl-PL" dirty="0" err="1"/>
              <a:t>requirements</a:t>
            </a:r>
            <a:r>
              <a:rPr lang="pl-PL" dirty="0"/>
              <a:t> </a:t>
            </a:r>
            <a:r>
              <a:rPr lang="pl-PL" dirty="0" err="1"/>
              <a:t>about</a:t>
            </a:r>
            <a:r>
              <a:rPr lang="pl-PL" dirty="0"/>
              <a:t> </a:t>
            </a:r>
            <a:r>
              <a:rPr lang="pl-PL" dirty="0" err="1"/>
              <a:t>future</a:t>
            </a:r>
            <a:r>
              <a:rPr lang="pl-PL" dirty="0"/>
              <a:t> </a:t>
            </a:r>
            <a:r>
              <a:rPr lang="pl-PL" dirty="0" err="1"/>
              <a:t>bicycle</a:t>
            </a:r>
            <a:r>
              <a:rPr lang="pl-PL" dirty="0"/>
              <a:t> </a:t>
            </a:r>
            <a:r>
              <a:rPr lang="pl-PL" dirty="0" err="1"/>
              <a:t>or</a:t>
            </a:r>
            <a:r>
              <a:rPr lang="pl-PL" dirty="0"/>
              <a:t> </a:t>
            </a:r>
            <a:r>
              <a:rPr lang="pl-PL" dirty="0" err="1"/>
              <a:t>pedestrian</a:t>
            </a:r>
            <a:r>
              <a:rPr lang="pl-PL" dirty="0"/>
              <a:t> </a:t>
            </a:r>
            <a:r>
              <a:rPr lang="pl-PL" dirty="0" err="1"/>
              <a:t>traffic</a:t>
            </a:r>
            <a:r>
              <a:rPr lang="pl-PL" dirty="0"/>
              <a:t> </a:t>
            </a:r>
            <a:r>
              <a:rPr lang="pl-PL" dirty="0" err="1"/>
              <a:t>were</a:t>
            </a:r>
            <a:r>
              <a:rPr lang="pl-PL" dirty="0"/>
              <a:t> </a:t>
            </a:r>
            <a:r>
              <a:rPr lang="pl-PL" dirty="0" err="1"/>
              <a:t>provided</a:t>
            </a:r>
            <a:r>
              <a:rPr lang="pl-PL" dirty="0"/>
              <a:t> by </a:t>
            </a:r>
            <a:r>
              <a:rPr lang="pl-PL" dirty="0" err="1"/>
              <a:t>Lithuanian</a:t>
            </a:r>
            <a:r>
              <a:rPr lang="pl-PL" dirty="0"/>
              <a:t> Road Administration.</a:t>
            </a:r>
            <a:endParaRPr lang="en-US"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To ensure safety for the users, the pedestrian path is separated from the highway road by protective barriers.</a:t>
            </a:r>
          </a:p>
          <a:p>
            <a:endParaRPr lang="lv-LV" dirty="0"/>
          </a:p>
        </p:txBody>
      </p:sp>
      <p:pic>
        <p:nvPicPr>
          <p:cNvPr id="3" name="Obraz 2">
            <a:extLst>
              <a:ext uri="{FF2B5EF4-FFF2-40B4-BE49-F238E27FC236}">
                <a16:creationId xmlns:a16="http://schemas.microsoft.com/office/drawing/2014/main" id="{215E093E-06C2-4D5C-B665-5E9E8D2FA3C6}"/>
              </a:ext>
            </a:extLst>
          </p:cNvPr>
          <p:cNvPicPr>
            <a:picLocks noChangeAspect="1"/>
          </p:cNvPicPr>
          <p:nvPr/>
        </p:nvPicPr>
        <p:blipFill>
          <a:blip r:embed="rId2"/>
          <a:stretch>
            <a:fillRect/>
          </a:stretch>
        </p:blipFill>
        <p:spPr>
          <a:xfrm>
            <a:off x="3526971" y="1417594"/>
            <a:ext cx="5010101" cy="3600000"/>
          </a:xfrm>
          <a:prstGeom prst="rect">
            <a:avLst/>
          </a:prstGeom>
        </p:spPr>
      </p:pic>
      <p:sp>
        <p:nvSpPr>
          <p:cNvPr id="7" name="Prostokąt 6">
            <a:extLst>
              <a:ext uri="{FF2B5EF4-FFF2-40B4-BE49-F238E27FC236}">
                <a16:creationId xmlns:a16="http://schemas.microsoft.com/office/drawing/2014/main" id="{2661BA01-5CEC-42AE-9E86-D92065CF2D38}"/>
              </a:ext>
            </a:extLst>
          </p:cNvPr>
          <p:cNvSpPr/>
          <p:nvPr/>
        </p:nvSpPr>
        <p:spPr>
          <a:xfrm>
            <a:off x="5384042" y="2872820"/>
            <a:ext cx="368490" cy="3266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66736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6D50305-808D-4787-840F-5383EAAC6642}"/>
              </a:ext>
            </a:extLst>
          </p:cNvPr>
          <p:cNvPicPr>
            <a:picLocks noChangeAspect="1"/>
          </p:cNvPicPr>
          <p:nvPr/>
        </p:nvPicPr>
        <p:blipFill>
          <a:blip r:embed="rId2"/>
          <a:stretch>
            <a:fillRect/>
          </a:stretch>
        </p:blipFill>
        <p:spPr>
          <a:xfrm>
            <a:off x="127241" y="1394665"/>
            <a:ext cx="5047759" cy="2269759"/>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a:xfrm>
            <a:off x="3615559" y="647865"/>
            <a:ext cx="5244662" cy="569913"/>
          </a:xfrm>
        </p:spPr>
        <p:txBody>
          <a:bodyPr/>
          <a:lstStyle/>
          <a:p>
            <a:r>
              <a:rPr lang="es-ES" sz="2000" dirty="0"/>
              <a:t>ROAD</a:t>
            </a:r>
            <a:r>
              <a:rPr lang="pl-PL" sz="2000" dirty="0"/>
              <a:t> NO.:</a:t>
            </a:r>
            <a:r>
              <a:rPr lang="es-ES" sz="2000" dirty="0"/>
              <a:t> </a:t>
            </a:r>
            <a:r>
              <a:rPr lang="pl-PL" sz="2000" dirty="0"/>
              <a:t>A17</a:t>
            </a:r>
            <a:r>
              <a:rPr lang="es-ES" sz="2000" dirty="0"/>
              <a:t> PLAN AND CROSS SECTION</a:t>
            </a:r>
            <a:endParaRPr lang="lv-LV" sz="2000" dirty="0"/>
          </a:p>
        </p:txBody>
      </p:sp>
      <p:sp>
        <p:nvSpPr>
          <p:cNvPr id="11" name="CuadroTexto 10">
            <a:extLst>
              <a:ext uri="{FF2B5EF4-FFF2-40B4-BE49-F238E27FC236}">
                <a16:creationId xmlns:a16="http://schemas.microsoft.com/office/drawing/2014/main" id="{538E9893-6483-454B-ADD6-0C0C57145205}"/>
              </a:ext>
            </a:extLst>
          </p:cNvPr>
          <p:cNvSpPr txBox="1"/>
          <p:nvPr/>
        </p:nvSpPr>
        <p:spPr>
          <a:xfrm>
            <a:off x="3123022" y="1507610"/>
            <a:ext cx="833889" cy="246221"/>
          </a:xfrm>
          <a:prstGeom prst="rect">
            <a:avLst/>
          </a:prstGeom>
          <a:solidFill>
            <a:srgbClr val="FFFFCC"/>
          </a:solidFill>
        </p:spPr>
        <p:txBody>
          <a:bodyPr wrap="square" rtlCol="0">
            <a:spAutoFit/>
          </a:bodyPr>
          <a:lstStyle/>
          <a:p>
            <a:r>
              <a:rPr lang="es-ES" sz="1000" dirty="0"/>
              <a:t>ROAD PLAN</a:t>
            </a:r>
          </a:p>
        </p:txBody>
      </p:sp>
      <p:sp>
        <p:nvSpPr>
          <p:cNvPr id="12" name="CuadroTexto 11">
            <a:extLst>
              <a:ext uri="{FF2B5EF4-FFF2-40B4-BE49-F238E27FC236}">
                <a16:creationId xmlns:a16="http://schemas.microsoft.com/office/drawing/2014/main" id="{54853A40-4EB3-4602-BE7D-D6D1624EC8D7}"/>
              </a:ext>
            </a:extLst>
          </p:cNvPr>
          <p:cNvSpPr txBox="1"/>
          <p:nvPr/>
        </p:nvSpPr>
        <p:spPr>
          <a:xfrm>
            <a:off x="7863738" y="4613422"/>
            <a:ext cx="1070252" cy="246221"/>
          </a:xfrm>
          <a:prstGeom prst="rect">
            <a:avLst/>
          </a:prstGeom>
          <a:solidFill>
            <a:srgbClr val="FFFFCC"/>
          </a:solidFill>
        </p:spPr>
        <p:txBody>
          <a:bodyPr wrap="square" rtlCol="0">
            <a:spAutoFit/>
          </a:bodyPr>
          <a:lstStyle/>
          <a:p>
            <a:r>
              <a:rPr lang="es-ES" sz="1000" dirty="0"/>
              <a:t>OVERPASS PLAN</a:t>
            </a:r>
          </a:p>
        </p:txBody>
      </p:sp>
      <p:pic>
        <p:nvPicPr>
          <p:cNvPr id="9" name="Obraz 8">
            <a:extLst>
              <a:ext uri="{FF2B5EF4-FFF2-40B4-BE49-F238E27FC236}">
                <a16:creationId xmlns:a16="http://schemas.microsoft.com/office/drawing/2014/main" id="{89067890-A723-48D9-AA1A-3435949CED39}"/>
              </a:ext>
            </a:extLst>
          </p:cNvPr>
          <p:cNvPicPr>
            <a:picLocks noChangeAspect="1"/>
          </p:cNvPicPr>
          <p:nvPr/>
        </p:nvPicPr>
        <p:blipFill>
          <a:blip r:embed="rId3"/>
          <a:stretch>
            <a:fillRect/>
          </a:stretch>
        </p:blipFill>
        <p:spPr>
          <a:xfrm>
            <a:off x="5340924" y="2657387"/>
            <a:ext cx="3593066" cy="1838248"/>
          </a:xfrm>
          <a:prstGeom prst="rect">
            <a:avLst/>
          </a:prstGeom>
        </p:spPr>
      </p:pic>
    </p:spTree>
    <p:extLst>
      <p:ext uri="{BB962C8B-B14F-4D97-AF65-F5344CB8AC3E}">
        <p14:creationId xmlns:p14="http://schemas.microsoft.com/office/powerpoint/2010/main" val="3524250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C1F1A96F-913F-4066-A7EE-FA7ADEAB9BEF}"/>
              </a:ext>
            </a:extLst>
          </p:cNvPr>
          <p:cNvPicPr>
            <a:picLocks noChangeAspect="1"/>
          </p:cNvPicPr>
          <p:nvPr/>
        </p:nvPicPr>
        <p:blipFill>
          <a:blip r:embed="rId2"/>
          <a:stretch>
            <a:fillRect/>
          </a:stretch>
        </p:blipFill>
        <p:spPr>
          <a:xfrm>
            <a:off x="166914" y="1300914"/>
            <a:ext cx="5154004" cy="1320523"/>
          </a:xfrm>
          <a:prstGeom prst="rect">
            <a:avLst/>
          </a:prstGeom>
        </p:spPr>
      </p:pic>
      <p:pic>
        <p:nvPicPr>
          <p:cNvPr id="4" name="Obraz 3">
            <a:extLst>
              <a:ext uri="{FF2B5EF4-FFF2-40B4-BE49-F238E27FC236}">
                <a16:creationId xmlns:a16="http://schemas.microsoft.com/office/drawing/2014/main" id="{C1C2EB1F-05D9-46E8-9465-4EC43590934A}"/>
              </a:ext>
            </a:extLst>
          </p:cNvPr>
          <p:cNvPicPr>
            <a:picLocks noChangeAspect="1"/>
          </p:cNvPicPr>
          <p:nvPr/>
        </p:nvPicPr>
        <p:blipFill>
          <a:blip r:embed="rId3"/>
          <a:stretch>
            <a:fillRect/>
          </a:stretch>
        </p:blipFill>
        <p:spPr>
          <a:xfrm>
            <a:off x="4980863" y="2621438"/>
            <a:ext cx="3992025" cy="2166462"/>
          </a:xfrm>
          <a:prstGeom prst="rect">
            <a:avLst/>
          </a:prstGeom>
        </p:spPr>
      </p:pic>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a:xfrm>
            <a:off x="3615559" y="355600"/>
            <a:ext cx="5244662" cy="758825"/>
          </a:xfrm>
        </p:spPr>
        <p:txBody>
          <a:bodyPr/>
          <a:lstStyle/>
          <a:p>
            <a:r>
              <a:rPr lang="es-ES" sz="2000" dirty="0"/>
              <a:t>ROAD </a:t>
            </a:r>
            <a:r>
              <a:rPr lang="pl-PL" sz="2000" dirty="0"/>
              <a:t>NO.: A17</a:t>
            </a:r>
            <a:r>
              <a:rPr lang="es-ES" sz="2000" dirty="0"/>
              <a:t>- OVERPASS ELEVATION AND CROSS SECTION</a:t>
            </a:r>
            <a:endParaRPr lang="lv-LV" sz="2000" dirty="0"/>
          </a:p>
        </p:txBody>
      </p:sp>
      <p:sp>
        <p:nvSpPr>
          <p:cNvPr id="11" name="CuadroTexto 10">
            <a:extLst>
              <a:ext uri="{FF2B5EF4-FFF2-40B4-BE49-F238E27FC236}">
                <a16:creationId xmlns:a16="http://schemas.microsoft.com/office/drawing/2014/main" id="{FA66A47A-5CB4-438F-A03C-B82A619882AF}"/>
              </a:ext>
            </a:extLst>
          </p:cNvPr>
          <p:cNvSpPr txBox="1"/>
          <p:nvPr/>
        </p:nvSpPr>
        <p:spPr>
          <a:xfrm>
            <a:off x="257039" y="2588035"/>
            <a:ext cx="1340832" cy="246221"/>
          </a:xfrm>
          <a:prstGeom prst="rect">
            <a:avLst/>
          </a:prstGeom>
          <a:solidFill>
            <a:srgbClr val="FFFFCC"/>
          </a:solidFill>
        </p:spPr>
        <p:txBody>
          <a:bodyPr wrap="square" rtlCol="0">
            <a:spAutoFit/>
          </a:bodyPr>
          <a:lstStyle/>
          <a:p>
            <a:r>
              <a:rPr lang="es-ES" sz="1000" dirty="0"/>
              <a:t>OVERPASS ELEVATION</a:t>
            </a:r>
          </a:p>
        </p:txBody>
      </p:sp>
      <p:sp>
        <p:nvSpPr>
          <p:cNvPr id="12" name="CuadroTexto 11">
            <a:extLst>
              <a:ext uri="{FF2B5EF4-FFF2-40B4-BE49-F238E27FC236}">
                <a16:creationId xmlns:a16="http://schemas.microsoft.com/office/drawing/2014/main" id="{D0AC6BDF-DD5D-4C32-B3A1-BC2B4EA64921}"/>
              </a:ext>
            </a:extLst>
          </p:cNvPr>
          <p:cNvSpPr txBox="1"/>
          <p:nvPr/>
        </p:nvSpPr>
        <p:spPr>
          <a:xfrm>
            <a:off x="7690842" y="4587845"/>
            <a:ext cx="1336637" cy="400110"/>
          </a:xfrm>
          <a:prstGeom prst="rect">
            <a:avLst/>
          </a:prstGeom>
          <a:solidFill>
            <a:srgbClr val="FFFFCC"/>
          </a:solidFill>
        </p:spPr>
        <p:txBody>
          <a:bodyPr wrap="square" rtlCol="0">
            <a:spAutoFit/>
          </a:bodyPr>
          <a:lstStyle/>
          <a:p>
            <a:r>
              <a:rPr lang="es-ES" sz="1000" dirty="0"/>
              <a:t>ROAD CROSS SECTION ON VIADUCT</a:t>
            </a:r>
          </a:p>
        </p:txBody>
      </p:sp>
    </p:spTree>
    <p:extLst>
      <p:ext uri="{BB962C8B-B14F-4D97-AF65-F5344CB8AC3E}">
        <p14:creationId xmlns:p14="http://schemas.microsoft.com/office/powerpoint/2010/main" val="3134439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A9A221D-46F4-4137-A632-C6182EBF890E}"/>
              </a:ext>
            </a:extLst>
          </p:cNvPr>
          <p:cNvSpPr>
            <a:spLocks noGrp="1"/>
          </p:cNvSpPr>
          <p:nvPr>
            <p:ph type="body" sz="quarter" idx="20"/>
          </p:nvPr>
        </p:nvSpPr>
        <p:spPr/>
        <p:txBody>
          <a:bodyPr/>
          <a:lstStyle/>
          <a:p>
            <a:r>
              <a:rPr lang="en-US" altLang="lt-LT" sz="2000"/>
              <a:t>INFORMATION OF THE PUBLIC MEETING</a:t>
            </a:r>
            <a:endParaRPr lang="es-ES" sz="2000"/>
          </a:p>
        </p:txBody>
      </p:sp>
      <p:sp>
        <p:nvSpPr>
          <p:cNvPr id="7" name="Marcador de contenido 2">
            <a:extLst>
              <a:ext uri="{FF2B5EF4-FFF2-40B4-BE49-F238E27FC236}">
                <a16:creationId xmlns:a16="http://schemas.microsoft.com/office/drawing/2014/main" id="{FDFADA42-146C-4A45-BBF1-6D6E629EA41F}"/>
              </a:ext>
            </a:extLst>
          </p:cNvPr>
          <p:cNvSpPr txBox="1">
            <a:spLocks/>
          </p:cNvSpPr>
          <p:nvPr/>
        </p:nvSpPr>
        <p:spPr>
          <a:xfrm>
            <a:off x="437274" y="1328095"/>
            <a:ext cx="8269452" cy="3752285"/>
          </a:xfrm>
          <a:prstGeom prst="rect">
            <a:avLst/>
          </a:prstGeom>
        </p:spPr>
        <p:txBody>
          <a:bodyPr vert="horz" lIns="91440" tIns="45720" rIns="91440" bIns="45720" rtlCol="0">
            <a:noAutofit/>
          </a:bodyPr>
          <a:lstStyle>
            <a:lvl1pPr marL="0" indent="-134993" algn="l" defTabSz="514323" rtl="0" eaLnBrk="1" latinLnBrk="0" hangingPunct="1">
              <a:lnSpc>
                <a:spcPct val="100000"/>
              </a:lnSpc>
              <a:spcBef>
                <a:spcPts val="750"/>
              </a:spcBef>
              <a:buFontTx/>
              <a:buBlip>
                <a:blip r:embed="rId2"/>
              </a:buBlip>
              <a:defRPr sz="1125" kern="1200">
                <a:solidFill>
                  <a:schemeClr val="tx1"/>
                </a:solidFill>
                <a:latin typeface="Myriad Pro" charset="0"/>
                <a:ea typeface="Myriad Pro" charset="0"/>
                <a:cs typeface="Myriad Pro" charset="0"/>
              </a:defRPr>
            </a:lvl1pPr>
            <a:lvl2pPr marL="385743" indent="-128581" algn="l" defTabSz="514323"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4" indent="-128581" algn="l" defTabSz="51432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6"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28"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389"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51"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13"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875"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a:lstStyle>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Chairman of the public meeting – </a:t>
            </a:r>
            <a:r>
              <a:rPr lang="pl-PL" altLang="lt-LT" sz="1130">
                <a:solidFill>
                  <a:prstClr val="black"/>
                </a:solidFill>
                <a:latin typeface="Myriad Pro" panose="020B0503030403020204"/>
                <a:cs typeface="Times New Roman" panose="02020603050405020304" pitchFamily="18" charset="0"/>
              </a:rPr>
              <a:t>Jakub Sokoliński</a:t>
            </a:r>
            <a:r>
              <a:rPr lang="en-US" altLang="lt-LT" sz="1130">
                <a:solidFill>
                  <a:prstClr val="black"/>
                </a:solidFill>
                <a:latin typeface="Myriad Pro" panose="020B0503030403020204"/>
                <a:cs typeface="Times New Roman" panose="02020603050405020304" pitchFamily="18" charset="0"/>
              </a:rPr>
              <a:t>, Consultant Representative from IDOM Consulting, Engineering and Architecture</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secretary of the public meeting is </a:t>
            </a:r>
            <a:r>
              <a:rPr lang="lt-LT" sz="1130" u="sng">
                <a:solidFill>
                  <a:schemeClr val="tx2"/>
                </a:solidFill>
              </a:rPr>
              <a:t>Šarūnė Tučinskaitė</a:t>
            </a:r>
            <a:r>
              <a:rPr lang="en-US" altLang="lt-LT" sz="1130" u="sng">
                <a:solidFill>
                  <a:prstClr val="black"/>
                </a:solidFill>
                <a:latin typeface="Myriad Pro" panose="020B0503030403020204"/>
                <a:cs typeface="Times New Roman" panose="02020603050405020304" pitchFamily="18" charset="0"/>
              </a:rPr>
              <a:t>, Project Administrator from UAB </a:t>
            </a:r>
            <a:r>
              <a:rPr lang="en-US" altLang="lt-LT" sz="1130" u="sng" err="1">
                <a:solidFill>
                  <a:prstClr val="black"/>
                </a:solidFill>
                <a:latin typeface="Myriad Pro" panose="020B0503030403020204"/>
                <a:cs typeface="Times New Roman" panose="02020603050405020304" pitchFamily="18" charset="0"/>
              </a:rPr>
              <a:t>Kelpro</a:t>
            </a:r>
            <a:r>
              <a:rPr lang="en-US" altLang="lt-LT" sz="1130" err="1">
                <a:solidFill>
                  <a:prstClr val="black"/>
                </a:solidFill>
                <a:latin typeface="Myriad Pro" panose="020B0503030403020204"/>
                <a:cs typeface="Times New Roman" panose="02020603050405020304" pitchFamily="18" charset="0"/>
              </a:rPr>
              <a:t>jektas</a:t>
            </a:r>
            <a:endParaRPr lang="en-US" altLang="lt-LT"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customer is the </a:t>
            </a:r>
            <a:r>
              <a:rPr lang="en-US" sz="1130">
                <a:solidFill>
                  <a:prstClr val="black"/>
                </a:solidFill>
                <a:latin typeface="Myriad Pro" panose="020B0503030403020204"/>
                <a:cs typeface="Times New Roman" panose="02020603050405020304" pitchFamily="18" charset="0"/>
              </a:rPr>
              <a:t>RB Rail AS </a:t>
            </a:r>
            <a:r>
              <a:rPr lang="en-US" sz="1130" err="1">
                <a:solidFill>
                  <a:prstClr val="black"/>
                </a:solidFill>
                <a:latin typeface="Myriad Pro" panose="020B0503030403020204"/>
                <a:cs typeface="Times New Roman" panose="02020603050405020304" pitchFamily="18" charset="0"/>
              </a:rPr>
              <a:t>Lietuvos</a:t>
            </a:r>
            <a:r>
              <a:rPr lang="en-US" sz="1130">
                <a:solidFill>
                  <a:prstClr val="black"/>
                </a:solidFill>
                <a:latin typeface="Myriad Pro" panose="020B0503030403020204"/>
                <a:cs typeface="Times New Roman" panose="02020603050405020304" pitchFamily="18" charset="0"/>
              </a:rPr>
              <a:t> </a:t>
            </a:r>
            <a:r>
              <a:rPr lang="en-US" sz="1130" err="1">
                <a:solidFill>
                  <a:prstClr val="black"/>
                </a:solidFill>
                <a:latin typeface="Myriad Pro" panose="020B0503030403020204"/>
                <a:cs typeface="Times New Roman" panose="02020603050405020304" pitchFamily="18" charset="0"/>
              </a:rPr>
              <a:t>filialas</a:t>
            </a:r>
            <a:endParaRPr lang="en-US"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builder is the </a:t>
            </a:r>
            <a:r>
              <a:rPr lang="lt-LT" altLang="lt-LT" sz="1200">
                <a:solidFill>
                  <a:prstClr val="black"/>
                </a:solidFill>
                <a:latin typeface="Myriad Pro" panose="020B0503030403020204"/>
                <a:cs typeface="Times New Roman" panose="02020603050405020304" pitchFamily="18" charset="0"/>
              </a:rPr>
              <a:t>AB</a:t>
            </a:r>
            <a:r>
              <a:rPr lang="lt-LT" altLang="lt-LT" sz="1200">
                <a:solidFill>
                  <a:schemeClr val="tx2"/>
                </a:solidFill>
                <a:latin typeface="Myriad Pro" panose="020B0503030403020204"/>
                <a:cs typeface="Times New Roman" panose="02020603050405020304" pitchFamily="18" charset="0"/>
              </a:rPr>
              <a:t>„LTG Infra“</a:t>
            </a:r>
            <a:endParaRPr lang="en-US" altLang="lt-LT"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Proposals from the public concerned could be submitted before and during the public meeting.</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Participants in the public meeting are registered.</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statements of the participants of the public meeting shall be recorded in the minutes.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minutes of the public meeting will be prepared after the meeting in 3 working days.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publishes the minutes with annexes in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in 5 working days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submits the application for approval of the project proposals together with the project proposals, report with annexes, protocol, sound recording, directly to the civil servant of the municipal administration through the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Pursuant to Article 36 of the Law on Public Administration of the Republic of Lithuania, a decision made by a civil servant of the municipal administration performing the functions of the chief architect of the municipality may be appealed to the Administrative Disputes Commission or an administrative court in accordance with the law.</a:t>
            </a:r>
            <a:endParaRPr lang="lt-LT" sz="113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37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a:xfrm>
            <a:off x="3615559" y="703943"/>
            <a:ext cx="5244662" cy="410482"/>
          </a:xfrm>
        </p:spPr>
        <p:txBody>
          <a:bodyPr/>
          <a:lstStyle/>
          <a:p>
            <a:r>
              <a:rPr lang="pl-PL" sz="2000" dirty="0"/>
              <a:t>ROAD</a:t>
            </a:r>
            <a:r>
              <a:rPr lang="es-ES" sz="2000" dirty="0"/>
              <a:t> </a:t>
            </a:r>
            <a:r>
              <a:rPr lang="pl-PL" sz="2000" dirty="0"/>
              <a:t>NO.: A17</a:t>
            </a:r>
            <a:r>
              <a:rPr lang="es-ES" sz="2000" dirty="0"/>
              <a:t>-VISUALIZATION</a:t>
            </a:r>
            <a:endParaRPr lang="lv-LV" sz="2000" dirty="0"/>
          </a:p>
        </p:txBody>
      </p:sp>
      <p:pic>
        <p:nvPicPr>
          <p:cNvPr id="3" name="Picture 2">
            <a:extLst>
              <a:ext uri="{FF2B5EF4-FFF2-40B4-BE49-F238E27FC236}">
                <a16:creationId xmlns:a16="http://schemas.microsoft.com/office/drawing/2014/main" id="{5CD29A47-140B-4F94-B49C-8371B40A0546}"/>
              </a:ext>
            </a:extLst>
          </p:cNvPr>
          <p:cNvPicPr>
            <a:picLocks noChangeAspect="1"/>
          </p:cNvPicPr>
          <p:nvPr/>
        </p:nvPicPr>
        <p:blipFill>
          <a:blip r:embed="rId2"/>
          <a:stretch>
            <a:fillRect/>
          </a:stretch>
        </p:blipFill>
        <p:spPr>
          <a:xfrm>
            <a:off x="90000" y="1296000"/>
            <a:ext cx="6720000" cy="3780000"/>
          </a:xfrm>
          <a:prstGeom prst="rect">
            <a:avLst/>
          </a:prstGeom>
        </p:spPr>
      </p:pic>
    </p:spTree>
    <p:extLst>
      <p:ext uri="{BB962C8B-B14F-4D97-AF65-F5344CB8AC3E}">
        <p14:creationId xmlns:p14="http://schemas.microsoft.com/office/powerpoint/2010/main" val="3375820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a:xfrm>
            <a:off x="4435523" y="370114"/>
            <a:ext cx="4424698" cy="860425"/>
          </a:xfrm>
        </p:spPr>
        <p:txBody>
          <a:bodyPr/>
          <a:lstStyle/>
          <a:p>
            <a:r>
              <a:rPr lang="es-ES" sz="2000" dirty="0"/>
              <a:t>RAILWAY-</a:t>
            </a:r>
            <a:r>
              <a:rPr lang="pl-PL" sz="2000" dirty="0"/>
              <a:t>ROAD NO.: A8 </a:t>
            </a:r>
            <a:r>
              <a:rPr lang="es-ES" sz="2000" dirty="0"/>
              <a:t>CROSSING LOCATION PLAN </a:t>
            </a:r>
            <a:endParaRPr lang="lv-LV" sz="2000" dirty="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lv-LV" dirty="0"/>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145142" y="1417594"/>
            <a:ext cx="2764971" cy="356383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rgbClr val="595959"/>
                </a:solidFill>
              </a:rPr>
              <a:t>The railway line intersects road no. </a:t>
            </a:r>
            <a:r>
              <a:rPr lang="pl-PL" dirty="0">
                <a:solidFill>
                  <a:srgbClr val="595959"/>
                </a:solidFill>
              </a:rPr>
              <a:t>A8 </a:t>
            </a:r>
            <a:r>
              <a:rPr lang="pl-PL" dirty="0" err="1">
                <a:solidFill>
                  <a:srgbClr val="595959"/>
                </a:solidFill>
              </a:rPr>
              <a:t>Panev</a:t>
            </a:r>
            <a:r>
              <a:rPr lang="lt-LT" dirty="0">
                <a:solidFill>
                  <a:srgbClr val="595959"/>
                </a:solidFill>
                <a:latin typeface="Calibri" panose="020F0502020204030204" pitchFamily="34" charset="0"/>
                <a:cs typeface="Calibri" panose="020F0502020204030204" pitchFamily="34" charset="0"/>
              </a:rPr>
              <a:t>ėž</a:t>
            </a:r>
            <a:r>
              <a:rPr lang="pl-PL" dirty="0" err="1">
                <a:solidFill>
                  <a:srgbClr val="595959"/>
                </a:solidFill>
                <a:latin typeface="Calibri" panose="020F0502020204030204" pitchFamily="34" charset="0"/>
                <a:cs typeface="Calibri" panose="020F0502020204030204" pitchFamily="34" charset="0"/>
              </a:rPr>
              <a:t>ys</a:t>
            </a:r>
            <a:r>
              <a:rPr lang="pl-PL" dirty="0">
                <a:solidFill>
                  <a:srgbClr val="595959"/>
                </a:solidFill>
                <a:latin typeface="Calibri" panose="020F0502020204030204" pitchFamily="34" charset="0"/>
                <a:cs typeface="Calibri" panose="020F0502020204030204" pitchFamily="34" charset="0"/>
              </a:rPr>
              <a:t> – </a:t>
            </a:r>
            <a:r>
              <a:rPr lang="pl-PL" dirty="0" err="1">
                <a:solidFill>
                  <a:srgbClr val="595959"/>
                </a:solidFill>
                <a:latin typeface="Calibri" panose="020F0502020204030204" pitchFamily="34" charset="0"/>
                <a:cs typeface="Calibri" panose="020F0502020204030204" pitchFamily="34" charset="0"/>
              </a:rPr>
              <a:t>Aristava</a:t>
            </a:r>
            <a:r>
              <a:rPr lang="pl-PL" dirty="0">
                <a:solidFill>
                  <a:srgbClr val="595959"/>
                </a:solidFill>
                <a:latin typeface="Calibri" panose="020F0502020204030204" pitchFamily="34" charset="0"/>
                <a:cs typeface="Calibri" panose="020F0502020204030204" pitchFamily="34" charset="0"/>
              </a:rPr>
              <a:t> – </a:t>
            </a:r>
            <a:r>
              <a:rPr lang="pl-PL" dirty="0" err="1">
                <a:solidFill>
                  <a:srgbClr val="595959"/>
                </a:solidFill>
                <a:latin typeface="Calibri" panose="020F0502020204030204" pitchFamily="34" charset="0"/>
                <a:cs typeface="Calibri" panose="020F0502020204030204" pitchFamily="34" charset="0"/>
              </a:rPr>
              <a:t>Sitkūnai</a:t>
            </a:r>
            <a:r>
              <a:rPr lang="pl-PL" dirty="0">
                <a:solidFill>
                  <a:srgbClr val="595959"/>
                </a:solidFill>
                <a:latin typeface="Calibri" panose="020F0502020204030204" pitchFamily="34" charset="0"/>
                <a:cs typeface="Calibri" panose="020F0502020204030204" pitchFamily="34" charset="0"/>
              </a:rPr>
              <a:t>, the </a:t>
            </a:r>
            <a:r>
              <a:rPr lang="pl-PL" dirty="0" err="1">
                <a:solidFill>
                  <a:srgbClr val="595959"/>
                </a:solidFill>
                <a:latin typeface="Calibri" panose="020F0502020204030204" pitchFamily="34" charset="0"/>
                <a:cs typeface="Calibri" panose="020F0502020204030204" pitchFamily="34" charset="0"/>
              </a:rPr>
              <a:t>section</a:t>
            </a:r>
            <a:r>
              <a:rPr lang="pl-PL" dirty="0">
                <a:solidFill>
                  <a:srgbClr val="595959"/>
                </a:solidFill>
                <a:latin typeface="Calibri" panose="020F0502020204030204" pitchFamily="34" charset="0"/>
                <a:cs typeface="Calibri" panose="020F0502020204030204" pitchFamily="34" charset="0"/>
              </a:rPr>
              <a:t> form km 15+704 to km 16+756.</a:t>
            </a:r>
            <a:endParaRPr lang="pl-PL" dirty="0">
              <a:solidFill>
                <a:srgbClr val="595959"/>
              </a:solidFill>
            </a:endParaRP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a </a:t>
            </a:r>
            <a:r>
              <a:rPr lang="pl-PL" dirty="0"/>
              <a:t>railway</a:t>
            </a:r>
            <a:r>
              <a:rPr lang="en-US" dirty="0"/>
              <a:t> </a:t>
            </a:r>
            <a:r>
              <a:rPr lang="pl-PL" dirty="0" err="1"/>
              <a:t>viaduct</a:t>
            </a:r>
            <a:r>
              <a:rPr lang="en-US" dirty="0"/>
              <a:t> at the intersection between railway and road.</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connecting roads on both sides of the railway line to ensure the accessibility of private land plots.</a:t>
            </a:r>
            <a:endParaRPr lang="pl-PL"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pl-PL" dirty="0"/>
              <a:t>No </a:t>
            </a:r>
            <a:r>
              <a:rPr lang="pl-PL" dirty="0" err="1"/>
              <a:t>requirements</a:t>
            </a:r>
            <a:r>
              <a:rPr lang="pl-PL" dirty="0"/>
              <a:t> </a:t>
            </a:r>
            <a:r>
              <a:rPr lang="pl-PL" dirty="0" err="1"/>
              <a:t>about</a:t>
            </a:r>
            <a:r>
              <a:rPr lang="pl-PL" dirty="0"/>
              <a:t> </a:t>
            </a:r>
            <a:r>
              <a:rPr lang="pl-PL" dirty="0" err="1"/>
              <a:t>future</a:t>
            </a:r>
            <a:r>
              <a:rPr lang="pl-PL" dirty="0"/>
              <a:t> </a:t>
            </a:r>
            <a:r>
              <a:rPr lang="pl-PL" dirty="0" err="1"/>
              <a:t>bicycle</a:t>
            </a:r>
            <a:r>
              <a:rPr lang="pl-PL" dirty="0"/>
              <a:t> </a:t>
            </a:r>
            <a:r>
              <a:rPr lang="pl-PL" dirty="0" err="1"/>
              <a:t>or</a:t>
            </a:r>
            <a:r>
              <a:rPr lang="pl-PL" dirty="0"/>
              <a:t> </a:t>
            </a:r>
            <a:r>
              <a:rPr lang="pl-PL" dirty="0" err="1"/>
              <a:t>pedestrian</a:t>
            </a:r>
            <a:r>
              <a:rPr lang="pl-PL" dirty="0"/>
              <a:t> </a:t>
            </a:r>
            <a:r>
              <a:rPr lang="pl-PL" dirty="0" err="1"/>
              <a:t>traffic</a:t>
            </a:r>
            <a:r>
              <a:rPr lang="pl-PL" dirty="0"/>
              <a:t> </a:t>
            </a:r>
            <a:r>
              <a:rPr lang="pl-PL" dirty="0" err="1"/>
              <a:t>were</a:t>
            </a:r>
            <a:r>
              <a:rPr lang="pl-PL" dirty="0"/>
              <a:t> </a:t>
            </a:r>
            <a:r>
              <a:rPr lang="pl-PL" dirty="0" err="1"/>
              <a:t>provided</a:t>
            </a:r>
            <a:r>
              <a:rPr lang="pl-PL" dirty="0"/>
              <a:t> by </a:t>
            </a:r>
            <a:r>
              <a:rPr lang="pl-PL" dirty="0" err="1"/>
              <a:t>Lithuanian</a:t>
            </a:r>
            <a:r>
              <a:rPr lang="pl-PL" dirty="0"/>
              <a:t> Road Administration.</a:t>
            </a:r>
            <a:endParaRPr lang="en-US"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To ensure safety for the users, the pedestrian path is separated from the district road by protective barriers.</a:t>
            </a:r>
          </a:p>
          <a:p>
            <a:endParaRPr lang="lv-LV" dirty="0"/>
          </a:p>
        </p:txBody>
      </p:sp>
      <p:pic>
        <p:nvPicPr>
          <p:cNvPr id="4" name="Obraz 3">
            <a:extLst>
              <a:ext uri="{FF2B5EF4-FFF2-40B4-BE49-F238E27FC236}">
                <a16:creationId xmlns:a16="http://schemas.microsoft.com/office/drawing/2014/main" id="{B8D583C8-C9B6-40F8-9C27-38FA608F2BFF}"/>
              </a:ext>
            </a:extLst>
          </p:cNvPr>
          <p:cNvPicPr>
            <a:picLocks noChangeAspect="1"/>
          </p:cNvPicPr>
          <p:nvPr/>
        </p:nvPicPr>
        <p:blipFill>
          <a:blip r:embed="rId2"/>
          <a:stretch>
            <a:fillRect/>
          </a:stretch>
        </p:blipFill>
        <p:spPr>
          <a:xfrm>
            <a:off x="3724864" y="1417594"/>
            <a:ext cx="4784516" cy="3447157"/>
          </a:xfrm>
          <a:prstGeom prst="rect">
            <a:avLst/>
          </a:prstGeom>
        </p:spPr>
      </p:pic>
    </p:spTree>
    <p:extLst>
      <p:ext uri="{BB962C8B-B14F-4D97-AF65-F5344CB8AC3E}">
        <p14:creationId xmlns:p14="http://schemas.microsoft.com/office/powerpoint/2010/main" val="2029755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6EE69D5-8E8B-483E-B031-7270386A02FC}"/>
              </a:ext>
            </a:extLst>
          </p:cNvPr>
          <p:cNvPicPr>
            <a:picLocks noChangeAspect="1"/>
          </p:cNvPicPr>
          <p:nvPr/>
        </p:nvPicPr>
        <p:blipFill>
          <a:blip r:embed="rId2"/>
          <a:stretch>
            <a:fillRect/>
          </a:stretch>
        </p:blipFill>
        <p:spPr>
          <a:xfrm>
            <a:off x="165627" y="3292926"/>
            <a:ext cx="4549111" cy="1874494"/>
          </a:xfrm>
          <a:prstGeom prst="rect">
            <a:avLst/>
          </a:prstGeom>
        </p:spPr>
      </p:pic>
      <p:pic>
        <p:nvPicPr>
          <p:cNvPr id="8" name="Obraz 7">
            <a:extLst>
              <a:ext uri="{FF2B5EF4-FFF2-40B4-BE49-F238E27FC236}">
                <a16:creationId xmlns:a16="http://schemas.microsoft.com/office/drawing/2014/main" id="{5655EAB7-343C-469B-9963-3FDDF52697B7}"/>
              </a:ext>
            </a:extLst>
          </p:cNvPr>
          <p:cNvPicPr>
            <a:picLocks noChangeAspect="1"/>
          </p:cNvPicPr>
          <p:nvPr/>
        </p:nvPicPr>
        <p:blipFill>
          <a:blip r:embed="rId3"/>
          <a:stretch>
            <a:fillRect/>
          </a:stretch>
        </p:blipFill>
        <p:spPr>
          <a:xfrm>
            <a:off x="165627" y="1328774"/>
            <a:ext cx="2550278" cy="1927329"/>
          </a:xfrm>
          <a:prstGeom prst="rect">
            <a:avLst/>
          </a:prstGeom>
        </p:spPr>
      </p:pic>
      <p:pic>
        <p:nvPicPr>
          <p:cNvPr id="4" name="Obraz 3">
            <a:extLst>
              <a:ext uri="{FF2B5EF4-FFF2-40B4-BE49-F238E27FC236}">
                <a16:creationId xmlns:a16="http://schemas.microsoft.com/office/drawing/2014/main" id="{55F120A1-B973-4ABE-AA5A-B28AC9EB44FB}"/>
              </a:ext>
            </a:extLst>
          </p:cNvPr>
          <p:cNvPicPr>
            <a:picLocks noChangeAspect="1"/>
          </p:cNvPicPr>
          <p:nvPr/>
        </p:nvPicPr>
        <p:blipFill>
          <a:blip r:embed="rId4"/>
          <a:stretch>
            <a:fillRect/>
          </a:stretch>
        </p:blipFill>
        <p:spPr>
          <a:xfrm>
            <a:off x="5131558" y="1487139"/>
            <a:ext cx="3889435" cy="2042965"/>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a:xfrm>
            <a:off x="3615559" y="647865"/>
            <a:ext cx="5244662" cy="569913"/>
          </a:xfrm>
        </p:spPr>
        <p:txBody>
          <a:bodyPr/>
          <a:lstStyle/>
          <a:p>
            <a:r>
              <a:rPr lang="es-ES" sz="2000" dirty="0"/>
              <a:t>ROAD</a:t>
            </a:r>
            <a:r>
              <a:rPr lang="pl-PL" sz="2000" dirty="0"/>
              <a:t> NO.:</a:t>
            </a:r>
            <a:r>
              <a:rPr lang="es-ES" sz="2000" dirty="0"/>
              <a:t> </a:t>
            </a:r>
            <a:r>
              <a:rPr lang="pl-PL" sz="2000" dirty="0"/>
              <a:t>A8</a:t>
            </a:r>
            <a:r>
              <a:rPr lang="es-ES" sz="2000" dirty="0"/>
              <a:t> PLAN AND CROSS SECTION</a:t>
            </a:r>
            <a:endParaRPr lang="lv-LV" sz="2000" dirty="0"/>
          </a:p>
        </p:txBody>
      </p:sp>
      <p:sp>
        <p:nvSpPr>
          <p:cNvPr id="11" name="CuadroTexto 10">
            <a:extLst>
              <a:ext uri="{FF2B5EF4-FFF2-40B4-BE49-F238E27FC236}">
                <a16:creationId xmlns:a16="http://schemas.microsoft.com/office/drawing/2014/main" id="{538E9893-6483-454B-ADD6-0C0C57145205}"/>
              </a:ext>
            </a:extLst>
          </p:cNvPr>
          <p:cNvSpPr txBox="1"/>
          <p:nvPr/>
        </p:nvSpPr>
        <p:spPr>
          <a:xfrm>
            <a:off x="2857818" y="3009882"/>
            <a:ext cx="833889" cy="246221"/>
          </a:xfrm>
          <a:prstGeom prst="rect">
            <a:avLst/>
          </a:prstGeom>
          <a:solidFill>
            <a:srgbClr val="FFFFCC"/>
          </a:solidFill>
        </p:spPr>
        <p:txBody>
          <a:bodyPr wrap="square" rtlCol="0">
            <a:spAutoFit/>
          </a:bodyPr>
          <a:lstStyle/>
          <a:p>
            <a:r>
              <a:rPr lang="es-ES" sz="1000" dirty="0"/>
              <a:t>ROAD PLAN</a:t>
            </a:r>
          </a:p>
        </p:txBody>
      </p:sp>
      <p:sp>
        <p:nvSpPr>
          <p:cNvPr id="12" name="CuadroTexto 11">
            <a:extLst>
              <a:ext uri="{FF2B5EF4-FFF2-40B4-BE49-F238E27FC236}">
                <a16:creationId xmlns:a16="http://schemas.microsoft.com/office/drawing/2014/main" id="{54853A40-4EB3-4602-BE7D-D6D1624EC8D7}"/>
              </a:ext>
            </a:extLst>
          </p:cNvPr>
          <p:cNvSpPr txBox="1"/>
          <p:nvPr/>
        </p:nvSpPr>
        <p:spPr>
          <a:xfrm>
            <a:off x="7856914" y="3292926"/>
            <a:ext cx="1070252" cy="553998"/>
          </a:xfrm>
          <a:prstGeom prst="rect">
            <a:avLst/>
          </a:prstGeom>
          <a:solidFill>
            <a:srgbClr val="FFFFCC"/>
          </a:solidFill>
        </p:spPr>
        <p:txBody>
          <a:bodyPr wrap="square" rtlCol="0">
            <a:spAutoFit/>
          </a:bodyPr>
          <a:lstStyle/>
          <a:p>
            <a:r>
              <a:rPr lang="pl-PL" sz="1000" dirty="0"/>
              <a:t>RAILWAY VIADUCT</a:t>
            </a:r>
            <a:r>
              <a:rPr lang="es-ES" sz="1000" dirty="0"/>
              <a:t> </a:t>
            </a:r>
            <a:r>
              <a:rPr lang="pl-PL" sz="1000" dirty="0"/>
              <a:t>IN </a:t>
            </a:r>
            <a:r>
              <a:rPr lang="es-ES" sz="1000" dirty="0"/>
              <a:t>PLAN</a:t>
            </a:r>
            <a:r>
              <a:rPr lang="pl-PL" sz="1000" dirty="0"/>
              <a:t> VIEW</a:t>
            </a:r>
            <a:endParaRPr lang="es-ES" sz="1000" dirty="0"/>
          </a:p>
        </p:txBody>
      </p:sp>
    </p:spTree>
    <p:extLst>
      <p:ext uri="{BB962C8B-B14F-4D97-AF65-F5344CB8AC3E}">
        <p14:creationId xmlns:p14="http://schemas.microsoft.com/office/powerpoint/2010/main" val="1115792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B7291FC5-16D6-43DF-8096-0ED210A3B7CA}"/>
              </a:ext>
            </a:extLst>
          </p:cNvPr>
          <p:cNvPicPr>
            <a:picLocks noChangeAspect="1"/>
          </p:cNvPicPr>
          <p:nvPr/>
        </p:nvPicPr>
        <p:blipFill>
          <a:blip r:embed="rId2"/>
          <a:stretch>
            <a:fillRect/>
          </a:stretch>
        </p:blipFill>
        <p:spPr>
          <a:xfrm>
            <a:off x="430798" y="3538962"/>
            <a:ext cx="4867336" cy="1448993"/>
          </a:xfrm>
          <a:prstGeom prst="rect">
            <a:avLst/>
          </a:prstGeom>
        </p:spPr>
      </p:pic>
      <p:pic>
        <p:nvPicPr>
          <p:cNvPr id="3" name="Obraz 2">
            <a:extLst>
              <a:ext uri="{FF2B5EF4-FFF2-40B4-BE49-F238E27FC236}">
                <a16:creationId xmlns:a16="http://schemas.microsoft.com/office/drawing/2014/main" id="{9E159607-C760-42CE-89E7-89BEF5D97DFB}"/>
              </a:ext>
            </a:extLst>
          </p:cNvPr>
          <p:cNvPicPr>
            <a:picLocks noChangeAspect="1"/>
          </p:cNvPicPr>
          <p:nvPr/>
        </p:nvPicPr>
        <p:blipFill>
          <a:blip r:embed="rId3"/>
          <a:stretch>
            <a:fillRect/>
          </a:stretch>
        </p:blipFill>
        <p:spPr>
          <a:xfrm>
            <a:off x="191069" y="1307138"/>
            <a:ext cx="5107065" cy="1831848"/>
          </a:xfrm>
          <a:prstGeom prst="rect">
            <a:avLst/>
          </a:prstGeom>
        </p:spPr>
      </p:pic>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a:xfrm>
            <a:off x="3615559" y="355600"/>
            <a:ext cx="5244662" cy="758825"/>
          </a:xfrm>
        </p:spPr>
        <p:txBody>
          <a:bodyPr/>
          <a:lstStyle/>
          <a:p>
            <a:r>
              <a:rPr lang="es-ES" sz="2000" dirty="0"/>
              <a:t>ROAD </a:t>
            </a:r>
            <a:r>
              <a:rPr lang="pl-PL" sz="2000" dirty="0"/>
              <a:t>NO.: A8</a:t>
            </a:r>
            <a:r>
              <a:rPr lang="es-ES" sz="2000" dirty="0"/>
              <a:t>- OVERPASS ELEVATION AND CROSS SECTION</a:t>
            </a:r>
            <a:endParaRPr lang="lv-LV" sz="2000" dirty="0"/>
          </a:p>
        </p:txBody>
      </p:sp>
      <p:sp>
        <p:nvSpPr>
          <p:cNvPr id="11" name="CuadroTexto 10">
            <a:extLst>
              <a:ext uri="{FF2B5EF4-FFF2-40B4-BE49-F238E27FC236}">
                <a16:creationId xmlns:a16="http://schemas.microsoft.com/office/drawing/2014/main" id="{FA66A47A-5CB4-438F-A03C-B82A619882AF}"/>
              </a:ext>
            </a:extLst>
          </p:cNvPr>
          <p:cNvSpPr txBox="1"/>
          <p:nvPr/>
        </p:nvSpPr>
        <p:spPr>
          <a:xfrm>
            <a:off x="1635463" y="2820047"/>
            <a:ext cx="1824244" cy="246221"/>
          </a:xfrm>
          <a:prstGeom prst="rect">
            <a:avLst/>
          </a:prstGeom>
          <a:solidFill>
            <a:srgbClr val="FFFFCC"/>
          </a:solidFill>
        </p:spPr>
        <p:txBody>
          <a:bodyPr wrap="square" rtlCol="0">
            <a:spAutoFit/>
          </a:bodyPr>
          <a:lstStyle/>
          <a:p>
            <a:r>
              <a:rPr lang="pl-PL" sz="1000" dirty="0"/>
              <a:t>RAILWAY VIADUCT</a:t>
            </a:r>
            <a:r>
              <a:rPr lang="es-ES" sz="1000" dirty="0"/>
              <a:t> ELEVATION</a:t>
            </a:r>
          </a:p>
        </p:txBody>
      </p:sp>
      <p:sp>
        <p:nvSpPr>
          <p:cNvPr id="12" name="CuadroTexto 11">
            <a:extLst>
              <a:ext uri="{FF2B5EF4-FFF2-40B4-BE49-F238E27FC236}">
                <a16:creationId xmlns:a16="http://schemas.microsoft.com/office/drawing/2014/main" id="{D0AC6BDF-DD5D-4C32-B3A1-BC2B4EA64921}"/>
              </a:ext>
            </a:extLst>
          </p:cNvPr>
          <p:cNvSpPr txBox="1"/>
          <p:nvPr/>
        </p:nvSpPr>
        <p:spPr>
          <a:xfrm>
            <a:off x="4704456" y="4587845"/>
            <a:ext cx="1336637" cy="400110"/>
          </a:xfrm>
          <a:prstGeom prst="rect">
            <a:avLst/>
          </a:prstGeom>
          <a:solidFill>
            <a:srgbClr val="FFFFCC"/>
          </a:solidFill>
        </p:spPr>
        <p:txBody>
          <a:bodyPr wrap="square" rtlCol="0">
            <a:spAutoFit/>
          </a:bodyPr>
          <a:lstStyle/>
          <a:p>
            <a:r>
              <a:rPr lang="es-ES" sz="1000" dirty="0"/>
              <a:t>ROAD CROSS SECTION ON </a:t>
            </a:r>
            <a:r>
              <a:rPr lang="pl-PL" sz="1000" dirty="0"/>
              <a:t>EMBANKMENT</a:t>
            </a:r>
            <a:endParaRPr lang="es-ES" sz="1000" dirty="0"/>
          </a:p>
        </p:txBody>
      </p:sp>
      <p:pic>
        <p:nvPicPr>
          <p:cNvPr id="9" name="Obraz 8">
            <a:extLst>
              <a:ext uri="{FF2B5EF4-FFF2-40B4-BE49-F238E27FC236}">
                <a16:creationId xmlns:a16="http://schemas.microsoft.com/office/drawing/2014/main" id="{3253C74C-E35C-4764-B1AF-581E36DDE176}"/>
              </a:ext>
            </a:extLst>
          </p:cNvPr>
          <p:cNvPicPr>
            <a:picLocks noChangeAspect="1"/>
          </p:cNvPicPr>
          <p:nvPr/>
        </p:nvPicPr>
        <p:blipFill>
          <a:blip r:embed="rId4"/>
          <a:stretch>
            <a:fillRect/>
          </a:stretch>
        </p:blipFill>
        <p:spPr>
          <a:xfrm>
            <a:off x="5527061" y="1414611"/>
            <a:ext cx="3130445" cy="1831849"/>
          </a:xfrm>
          <a:prstGeom prst="rect">
            <a:avLst/>
          </a:prstGeom>
        </p:spPr>
      </p:pic>
      <p:sp>
        <p:nvSpPr>
          <p:cNvPr id="13" name="CuadroTexto 11">
            <a:extLst>
              <a:ext uri="{FF2B5EF4-FFF2-40B4-BE49-F238E27FC236}">
                <a16:creationId xmlns:a16="http://schemas.microsoft.com/office/drawing/2014/main" id="{7DA65CF0-3188-4033-8459-0177ECE7A444}"/>
              </a:ext>
            </a:extLst>
          </p:cNvPr>
          <p:cNvSpPr txBox="1"/>
          <p:nvPr/>
        </p:nvSpPr>
        <p:spPr>
          <a:xfrm>
            <a:off x="7523584" y="3138986"/>
            <a:ext cx="1336637" cy="400110"/>
          </a:xfrm>
          <a:prstGeom prst="rect">
            <a:avLst/>
          </a:prstGeom>
          <a:solidFill>
            <a:srgbClr val="FFFFCC"/>
          </a:solidFill>
        </p:spPr>
        <p:txBody>
          <a:bodyPr wrap="square" rtlCol="0">
            <a:spAutoFit/>
          </a:bodyPr>
          <a:lstStyle/>
          <a:p>
            <a:r>
              <a:rPr lang="es-ES" sz="1000" dirty="0"/>
              <a:t>CROSS SECTION ON VIADUCT</a:t>
            </a:r>
          </a:p>
        </p:txBody>
      </p:sp>
    </p:spTree>
    <p:extLst>
      <p:ext uri="{BB962C8B-B14F-4D97-AF65-F5344CB8AC3E}">
        <p14:creationId xmlns:p14="http://schemas.microsoft.com/office/powerpoint/2010/main" val="288319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a:xfrm>
            <a:off x="3615559" y="703943"/>
            <a:ext cx="5244662" cy="410482"/>
          </a:xfrm>
        </p:spPr>
        <p:txBody>
          <a:bodyPr/>
          <a:lstStyle/>
          <a:p>
            <a:r>
              <a:rPr lang="pl-PL" sz="2000" dirty="0"/>
              <a:t>ROAD</a:t>
            </a:r>
            <a:r>
              <a:rPr lang="es-ES" sz="2000" dirty="0"/>
              <a:t> </a:t>
            </a:r>
            <a:r>
              <a:rPr lang="pl-PL" sz="2000" dirty="0"/>
              <a:t>NO.: A8</a:t>
            </a:r>
            <a:r>
              <a:rPr lang="es-ES" sz="2000" dirty="0"/>
              <a:t>-VISUALIZATION</a:t>
            </a:r>
            <a:endParaRPr lang="lv-LV" sz="2000" dirty="0"/>
          </a:p>
        </p:txBody>
      </p:sp>
      <p:pic>
        <p:nvPicPr>
          <p:cNvPr id="5" name="Picture 4">
            <a:extLst>
              <a:ext uri="{FF2B5EF4-FFF2-40B4-BE49-F238E27FC236}">
                <a16:creationId xmlns:a16="http://schemas.microsoft.com/office/drawing/2014/main" id="{7D594989-8297-4234-9839-EC24C8C2D064}"/>
              </a:ext>
            </a:extLst>
          </p:cNvPr>
          <p:cNvPicPr>
            <a:picLocks noChangeAspect="1"/>
          </p:cNvPicPr>
          <p:nvPr/>
        </p:nvPicPr>
        <p:blipFill>
          <a:blip r:embed="rId2"/>
          <a:stretch>
            <a:fillRect/>
          </a:stretch>
        </p:blipFill>
        <p:spPr>
          <a:xfrm>
            <a:off x="90000" y="1296000"/>
            <a:ext cx="6720000" cy="3780000"/>
          </a:xfrm>
          <a:prstGeom prst="rect">
            <a:avLst/>
          </a:prstGeom>
        </p:spPr>
      </p:pic>
    </p:spTree>
    <p:extLst>
      <p:ext uri="{BB962C8B-B14F-4D97-AF65-F5344CB8AC3E}">
        <p14:creationId xmlns:p14="http://schemas.microsoft.com/office/powerpoint/2010/main" val="3018244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1881075"/>
          </a:xfrm>
        </p:spPr>
        <p:txBody>
          <a:bodyPr/>
          <a:lstStyle/>
          <a:p>
            <a:pPr marL="171450" indent="-171450" algn="just">
              <a:buFont typeface="Wingdings" panose="05000000000000000000" pitchFamily="2" charset="2"/>
              <a:buChar char="q"/>
            </a:pPr>
            <a:r>
              <a:rPr lang="en-US" sz="1400" dirty="0">
                <a:solidFill>
                  <a:srgbClr val="000000"/>
                </a:solidFill>
              </a:rPr>
              <a:t>No Natura 2000 sites</a:t>
            </a:r>
            <a:r>
              <a:rPr lang="pl-PL" sz="1400" dirty="0">
                <a:solidFill>
                  <a:srgbClr val="000000"/>
                </a:solidFill>
              </a:rPr>
              <a:t> </a:t>
            </a:r>
            <a:r>
              <a:rPr lang="en-US" sz="1400" dirty="0">
                <a:solidFill>
                  <a:srgbClr val="000000"/>
                </a:solidFill>
              </a:rPr>
              <a:t>have</a:t>
            </a:r>
            <a:r>
              <a:rPr lang="pl-PL" sz="1400" dirty="0">
                <a:solidFill>
                  <a:srgbClr val="000000"/>
                </a:solidFill>
              </a:rPr>
              <a:t> not</a:t>
            </a:r>
            <a:r>
              <a:rPr lang="en-US" sz="1400" dirty="0">
                <a:solidFill>
                  <a:srgbClr val="000000"/>
                </a:solidFill>
              </a:rPr>
              <a:t> been identified along this stretch</a:t>
            </a:r>
            <a:endParaRPr lang="pl-PL" sz="1400" dirty="0">
              <a:solidFill>
                <a:srgbClr val="000000"/>
              </a:solidFill>
            </a:endParaRPr>
          </a:p>
          <a:p>
            <a:pPr marL="171450" indent="-171450" algn="just">
              <a:buFont typeface="Wingdings" panose="05000000000000000000" pitchFamily="2" charset="2"/>
              <a:buChar char="q"/>
            </a:pPr>
            <a:r>
              <a:rPr lang="en-US" sz="1400" dirty="0">
                <a:solidFill>
                  <a:schemeClr val="tx1"/>
                </a:solidFill>
              </a:rPr>
              <a:t>Migration studies were conducted during the research phase -  in accordance with the results, </a:t>
            </a:r>
            <a:r>
              <a:rPr lang="pl-PL" sz="1400" dirty="0">
                <a:solidFill>
                  <a:schemeClr val="tx1"/>
                </a:solidFill>
              </a:rPr>
              <a:t>1</a:t>
            </a:r>
            <a:r>
              <a:rPr lang="en-US" sz="1400" dirty="0">
                <a:solidFill>
                  <a:schemeClr val="tx1"/>
                </a:solidFill>
              </a:rPr>
              <a:t> green bridges </a:t>
            </a:r>
            <a:r>
              <a:rPr lang="pl-PL" sz="1400" dirty="0">
                <a:solidFill>
                  <a:schemeClr val="tx1"/>
                </a:solidFill>
              </a:rPr>
              <a:t>(</a:t>
            </a:r>
            <a:r>
              <a:rPr lang="en-US" sz="1400" dirty="0" err="1">
                <a:solidFill>
                  <a:schemeClr val="tx1"/>
                </a:solidFill>
              </a:rPr>
              <a:t>ecoduct</a:t>
            </a:r>
            <a:r>
              <a:rPr lang="pl-PL" sz="1400" dirty="0">
                <a:solidFill>
                  <a:schemeClr val="tx1"/>
                </a:solidFill>
              </a:rPr>
              <a:t>)</a:t>
            </a:r>
          </a:p>
          <a:p>
            <a:pPr algn="just"/>
            <a:endParaRPr lang="pl-PL" sz="1400" dirty="0"/>
          </a:p>
          <a:p>
            <a:pPr algn="just"/>
            <a:r>
              <a:rPr lang="en-US" sz="1400" dirty="0">
                <a:solidFill>
                  <a:schemeClr val="tx1"/>
                </a:solidFill>
              </a:rPr>
              <a:t>Several noise mitigation measures are proposed in the vicinity of settlements: </a:t>
            </a:r>
          </a:p>
          <a:p>
            <a:pPr algn="just"/>
            <a:r>
              <a:rPr lang="en-US" sz="1400" dirty="0">
                <a:solidFill>
                  <a:schemeClr val="tx1"/>
                </a:solidFill>
              </a:rPr>
              <a:t>Noise reduction barriers; </a:t>
            </a:r>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es-ES" sz="2000"/>
              <a:t>ENVIRONMENTAL PROTECTION MEASURES</a:t>
            </a:r>
            <a:endParaRPr lang="lv-LV" sz="2000"/>
          </a:p>
          <a:p>
            <a:endParaRPr lang="es-ES" sz="2000"/>
          </a:p>
        </p:txBody>
      </p:sp>
    </p:spTree>
    <p:extLst>
      <p:ext uri="{BB962C8B-B14F-4D97-AF65-F5344CB8AC3E}">
        <p14:creationId xmlns:p14="http://schemas.microsoft.com/office/powerpoint/2010/main" val="464801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p:txBody>
          <a:bodyPr/>
          <a:lstStyle/>
          <a:p>
            <a:r>
              <a:rPr lang="es-ES"/>
              <a:t>NOISE MITIGATION MEASURES</a:t>
            </a:r>
          </a:p>
          <a:p>
            <a:endParaRPr lang="es-ES"/>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extLst>
              <p:ext uri="{D42A27DB-BD31-4B8C-83A1-F6EECF244321}">
                <p14:modId xmlns:p14="http://schemas.microsoft.com/office/powerpoint/2010/main" val="4190719239"/>
              </p:ext>
            </p:extLst>
          </p:nvPr>
        </p:nvGraphicFramePr>
        <p:xfrm>
          <a:off x="1441039" y="1355177"/>
          <a:ext cx="6146694" cy="1856888"/>
        </p:xfrm>
        <a:graphic>
          <a:graphicData uri="http://schemas.openxmlformats.org/drawingml/2006/table">
            <a:tbl>
              <a:tblPr firstRow="1" bandRow="1">
                <a:tableStyleId>{2D5ABB26-0587-4C30-8999-92F81FD0307C}</a:tableStyleId>
              </a:tblPr>
              <a:tblGrid>
                <a:gridCol w="2489516">
                  <a:extLst>
                    <a:ext uri="{9D8B030D-6E8A-4147-A177-3AD203B41FA5}">
                      <a16:colId xmlns:a16="http://schemas.microsoft.com/office/drawing/2014/main" val="330455346"/>
                    </a:ext>
                  </a:extLst>
                </a:gridCol>
                <a:gridCol w="1951630">
                  <a:extLst>
                    <a:ext uri="{9D8B030D-6E8A-4147-A177-3AD203B41FA5}">
                      <a16:colId xmlns:a16="http://schemas.microsoft.com/office/drawing/2014/main" val="226541417"/>
                    </a:ext>
                  </a:extLst>
                </a:gridCol>
                <a:gridCol w="1705548">
                  <a:extLst>
                    <a:ext uri="{9D8B030D-6E8A-4147-A177-3AD203B41FA5}">
                      <a16:colId xmlns:a16="http://schemas.microsoft.com/office/drawing/2014/main" val="2157032572"/>
                    </a:ext>
                  </a:extLst>
                </a:gridCol>
              </a:tblGrid>
              <a:tr h="447188">
                <a:tc>
                  <a:txBody>
                    <a:bodyPr/>
                    <a:lstStyle/>
                    <a:p>
                      <a:pPr algn="ctr"/>
                      <a:r>
                        <a:rPr lang="es-ES" sz="1100" b="1" err="1">
                          <a:solidFill>
                            <a:schemeClr val="bg1"/>
                          </a:solidFill>
                          <a:latin typeface="Myriad Pro"/>
                        </a:rPr>
                        <a:t>Residential</a:t>
                      </a:r>
                      <a:r>
                        <a:rPr lang="es-ES" sz="1100" b="1">
                          <a:solidFill>
                            <a:schemeClr val="bg1"/>
                          </a:solidFill>
                          <a:latin typeface="Myriad Pro"/>
                        </a:rPr>
                        <a:t> </a:t>
                      </a:r>
                      <a:r>
                        <a:rPr lang="es-ES" sz="1100" b="1" err="1">
                          <a:solidFill>
                            <a:schemeClr val="bg1"/>
                          </a:solidFill>
                          <a:latin typeface="Myriad Pro"/>
                        </a:rPr>
                        <a:t>area</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dirty="0" err="1">
                          <a:solidFill>
                            <a:schemeClr val="bg1"/>
                          </a:solidFill>
                          <a:latin typeface="Myriad Pro"/>
                        </a:rPr>
                        <a:t>Location</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err="1">
                          <a:solidFill>
                            <a:schemeClr val="bg1"/>
                          </a:solidFill>
                          <a:latin typeface="Myriad Pro"/>
                        </a:rPr>
                        <a:t>Noise</a:t>
                      </a:r>
                      <a:r>
                        <a:rPr lang="es-ES" sz="1100" b="1">
                          <a:solidFill>
                            <a:schemeClr val="bg1"/>
                          </a:solidFill>
                          <a:latin typeface="Myriad Pro"/>
                        </a:rPr>
                        <a:t> </a:t>
                      </a:r>
                      <a:r>
                        <a:rPr lang="es-ES" sz="1100" b="1" err="1">
                          <a:solidFill>
                            <a:schemeClr val="bg1"/>
                          </a:solidFill>
                          <a:latin typeface="Myriad Pro"/>
                        </a:rPr>
                        <a:t>mitigation</a:t>
                      </a:r>
                      <a:r>
                        <a:rPr lang="es-ES" sz="1100" b="1">
                          <a:solidFill>
                            <a:schemeClr val="bg1"/>
                          </a:solidFill>
                          <a:latin typeface="Myriad Pro"/>
                        </a:rPr>
                        <a:t> </a:t>
                      </a:r>
                      <a:r>
                        <a:rPr lang="es-ES" sz="1100" b="1" err="1">
                          <a:solidFill>
                            <a:schemeClr val="bg1"/>
                          </a:solidFill>
                          <a:latin typeface="Myriad Pro"/>
                        </a:rPr>
                        <a:t>measure</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100" kern="1200" dirty="0" err="1">
                          <a:solidFill>
                            <a:schemeClr val="tx1"/>
                          </a:solidFill>
                          <a:effectLst/>
                          <a:latin typeface="Myriad Pro"/>
                          <a:ea typeface="+mn-ea"/>
                          <a:cs typeface="+mn-cs"/>
                        </a:rPr>
                        <a:t>Panev</a:t>
                      </a:r>
                      <a:r>
                        <a:rPr lang="lt-LT" sz="1100" kern="1200" dirty="0">
                          <a:solidFill>
                            <a:schemeClr val="tx1"/>
                          </a:solidFill>
                          <a:effectLst/>
                          <a:latin typeface="Calibri" panose="020F0502020204030204" pitchFamily="34" charset="0"/>
                          <a:ea typeface="+mn-ea"/>
                          <a:cs typeface="Calibri" panose="020F0502020204030204" pitchFamily="34" charset="0"/>
                        </a:rPr>
                        <a:t>ėž</a:t>
                      </a:r>
                      <a:r>
                        <a:rPr lang="pl-PL" sz="1100" kern="1200" dirty="0" err="1">
                          <a:solidFill>
                            <a:schemeClr val="tx1"/>
                          </a:solidFill>
                          <a:effectLst/>
                          <a:latin typeface="Calibri" panose="020F0502020204030204" pitchFamily="34" charset="0"/>
                          <a:ea typeface="+mn-ea"/>
                          <a:cs typeface="Calibri" panose="020F0502020204030204" pitchFamily="34" charset="0"/>
                        </a:rPr>
                        <a:t>ys</a:t>
                      </a:r>
                      <a:r>
                        <a:rPr lang="en-GB" sz="1100" kern="1200" dirty="0">
                          <a:solidFill>
                            <a:schemeClr val="tx1"/>
                          </a:solidFill>
                          <a:effectLst/>
                          <a:latin typeface="Myriad Pro"/>
                          <a:ea typeface="+mn-ea"/>
                          <a:cs typeface="+mn-cs"/>
                        </a:rPr>
                        <a:t> district municipality</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1+785 – 1+840, </a:t>
                      </a:r>
                      <a:r>
                        <a:rPr kumimoji="0" lang="pl-PL" sz="1100" b="0" i="0" u="none" strike="noStrike" kern="1200" cap="none" spc="0" normalizeH="0" baseline="0" dirty="0" err="1">
                          <a:ln>
                            <a:noFill/>
                          </a:ln>
                          <a:solidFill>
                            <a:schemeClr val="tx1"/>
                          </a:solidFill>
                          <a:effectLst/>
                          <a:uLnTx/>
                          <a:uFillTx/>
                          <a:latin typeface="Myriad Pro"/>
                          <a:ea typeface="+mn-ea"/>
                          <a:cs typeface="+mn-cs"/>
                        </a:rPr>
                        <a:t>left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1+972 – 2+060, </a:t>
                      </a:r>
                      <a:r>
                        <a:rPr kumimoji="0" lang="pl-PL" sz="1100" b="0" i="0" u="none" strike="noStrike" kern="1200" cap="none" spc="0" normalizeH="0" baseline="0" dirty="0" err="1">
                          <a:ln>
                            <a:noFill/>
                          </a:ln>
                          <a:solidFill>
                            <a:schemeClr val="tx1"/>
                          </a:solidFill>
                          <a:effectLst/>
                          <a:uLnTx/>
                          <a:uFillTx/>
                          <a:latin typeface="Myriad Pro"/>
                          <a:ea typeface="+mn-ea"/>
                          <a:cs typeface="+mn-cs"/>
                        </a:rPr>
                        <a:t>right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2+074 – 2+150, </a:t>
                      </a:r>
                      <a:r>
                        <a:rPr kumimoji="0" lang="pl-PL" sz="1100" b="0" i="0" u="none" strike="noStrike" kern="1200" cap="none" spc="0" normalizeH="0" baseline="0" dirty="0" err="1">
                          <a:ln>
                            <a:noFill/>
                          </a:ln>
                          <a:solidFill>
                            <a:schemeClr val="tx1"/>
                          </a:solidFill>
                          <a:effectLst/>
                          <a:uLnTx/>
                          <a:uFillTx/>
                          <a:latin typeface="Myriad Pro"/>
                          <a:ea typeface="+mn-ea"/>
                          <a:cs typeface="+mn-cs"/>
                        </a:rPr>
                        <a:t>left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3+052 – 3+137, </a:t>
                      </a:r>
                      <a:r>
                        <a:rPr kumimoji="0" lang="pl-PL" sz="1100" b="0" i="0" u="none" strike="noStrike" kern="1200" cap="none" spc="0" normalizeH="0" baseline="0" dirty="0" err="1">
                          <a:ln>
                            <a:noFill/>
                          </a:ln>
                          <a:solidFill>
                            <a:schemeClr val="tx1"/>
                          </a:solidFill>
                          <a:effectLst/>
                          <a:uLnTx/>
                          <a:uFillTx/>
                          <a:latin typeface="Myriad Pro"/>
                          <a:ea typeface="+mn-ea"/>
                          <a:cs typeface="+mn-cs"/>
                        </a:rPr>
                        <a:t>left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a:ln>
                            <a:noFill/>
                          </a:ln>
                          <a:solidFill>
                            <a:schemeClr val="tx1"/>
                          </a:solidFill>
                          <a:effectLst/>
                          <a:uLnTx/>
                          <a:uFillTx/>
                          <a:latin typeface="Myriad Pro"/>
                          <a:ea typeface="+mn-ea"/>
                          <a:cs typeface="+mn-cs"/>
                        </a:rPr>
                        <a:t>3+062 </a:t>
                      </a:r>
                      <a:r>
                        <a:rPr kumimoji="0" lang="pl-PL" sz="1100" b="0" i="0" u="none" strike="noStrike" kern="1200" cap="none" spc="0" normalizeH="0" baseline="0" dirty="0">
                          <a:ln>
                            <a:noFill/>
                          </a:ln>
                          <a:solidFill>
                            <a:schemeClr val="tx1"/>
                          </a:solidFill>
                          <a:effectLst/>
                          <a:uLnTx/>
                          <a:uFillTx/>
                          <a:latin typeface="Myriad Pro"/>
                          <a:ea typeface="+mn-ea"/>
                          <a:cs typeface="+mn-cs"/>
                        </a:rPr>
                        <a:t>– 3+190, </a:t>
                      </a:r>
                      <a:r>
                        <a:rPr kumimoji="0" lang="pl-PL" sz="1100" b="0" i="0" u="none" strike="noStrike" kern="1200" cap="none" spc="0" normalizeH="0" baseline="0" dirty="0" err="1">
                          <a:ln>
                            <a:noFill/>
                          </a:ln>
                          <a:solidFill>
                            <a:schemeClr val="tx1"/>
                          </a:solidFill>
                          <a:effectLst/>
                          <a:uLnTx/>
                          <a:uFillTx/>
                          <a:latin typeface="Myriad Pro"/>
                          <a:ea typeface="+mn-ea"/>
                          <a:cs typeface="+mn-cs"/>
                        </a:rPr>
                        <a:t>right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3+488 – 3+577, </a:t>
                      </a:r>
                      <a:r>
                        <a:rPr kumimoji="0" lang="pl-PL" sz="1100" b="0" i="0" u="none" strike="noStrike" kern="1200" cap="none" spc="0" normalizeH="0" baseline="0" dirty="0" err="1">
                          <a:ln>
                            <a:noFill/>
                          </a:ln>
                          <a:solidFill>
                            <a:schemeClr val="tx1"/>
                          </a:solidFill>
                          <a:effectLst/>
                          <a:uLnTx/>
                          <a:uFillTx/>
                          <a:latin typeface="Myriad Pro"/>
                          <a:ea typeface="+mn-ea"/>
                          <a:cs typeface="+mn-cs"/>
                        </a:rPr>
                        <a:t>left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3+957 – 4+057, </a:t>
                      </a:r>
                      <a:r>
                        <a:rPr kumimoji="0" lang="pl-PL" sz="1100" b="0" i="0" u="none" strike="noStrike" kern="1200" cap="none" spc="0" normalizeH="0" baseline="0" dirty="0" err="1">
                          <a:ln>
                            <a:noFill/>
                          </a:ln>
                          <a:solidFill>
                            <a:schemeClr val="tx1"/>
                          </a:solidFill>
                          <a:effectLst/>
                          <a:uLnTx/>
                          <a:uFillTx/>
                          <a:latin typeface="Myriad Pro"/>
                          <a:ea typeface="+mn-ea"/>
                          <a:cs typeface="+mn-cs"/>
                        </a:rPr>
                        <a:t>left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7+400 – 7+500, </a:t>
                      </a:r>
                      <a:r>
                        <a:rPr kumimoji="0" lang="pl-PL" sz="1100" b="0" i="0" u="none" strike="noStrike" kern="1200" cap="none" spc="0" normalizeH="0" baseline="0" dirty="0" err="1">
                          <a:ln>
                            <a:noFill/>
                          </a:ln>
                          <a:solidFill>
                            <a:schemeClr val="tx1"/>
                          </a:solidFill>
                          <a:effectLst/>
                          <a:uLnTx/>
                          <a:uFillTx/>
                          <a:latin typeface="Myriad Pro"/>
                          <a:ea typeface="+mn-ea"/>
                          <a:cs typeface="+mn-cs"/>
                        </a:rPr>
                        <a:t>right</a:t>
                      </a:r>
                      <a:r>
                        <a:rPr kumimoji="0" lang="pl-PL" sz="1100" b="0" i="0" u="none" strike="noStrike" kern="1200" cap="none" spc="0" normalizeH="0" baseline="0" dirty="0">
                          <a:ln>
                            <a:noFill/>
                          </a:ln>
                          <a:solidFill>
                            <a:schemeClr val="tx1"/>
                          </a:solidFill>
                          <a:effectLst/>
                          <a:uLnTx/>
                          <a:uFillTx/>
                          <a:latin typeface="Myriad Pro"/>
                          <a:ea typeface="+mn-ea"/>
                          <a:cs typeface="+mn-cs"/>
                        </a:rPr>
                        <a:t> </a:t>
                      </a:r>
                      <a:r>
                        <a:rPr kumimoji="0" lang="pl-PL" sz="1100" b="0" i="0" u="none" strike="noStrike" kern="1200" cap="none" spc="0" normalizeH="0" baseline="0" dirty="0" err="1">
                          <a:ln>
                            <a:noFill/>
                          </a:ln>
                          <a:solidFill>
                            <a:schemeClr val="tx1"/>
                          </a:solidFill>
                          <a:effectLst/>
                          <a:uLnTx/>
                          <a:uFillTx/>
                          <a:latin typeface="Myriad Pro"/>
                          <a:ea typeface="+mn-ea"/>
                          <a:cs typeface="+mn-cs"/>
                        </a:rPr>
                        <a:t>side</a:t>
                      </a:r>
                      <a:endParaRPr kumimoji="0" lang="pl-PL" sz="1100" b="0" i="0" u="none" strike="noStrike" kern="1200" cap="none" spc="0" normalizeH="0" baseline="0" dirty="0">
                        <a:ln>
                          <a:noFill/>
                        </a:ln>
                        <a:solidFill>
                          <a:schemeClr val="tx1"/>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solidFill>
                            <a:prstClr val="black"/>
                          </a:solidFill>
                          <a:effectLst/>
                          <a:uLnTx/>
                          <a:uFillTx/>
                          <a:latin typeface="Myriad Pro"/>
                          <a:ea typeface="+mn-ea"/>
                          <a:cs typeface="+mn-cs"/>
                        </a:rPr>
                        <a:t>Noise</a:t>
                      </a:r>
                      <a:r>
                        <a:rPr kumimoji="0" lang="es-ES" sz="1100" b="0" i="0" u="none" strike="noStrike" kern="1200" cap="none" spc="0" normalizeH="0" baseline="0" noProof="0" dirty="0">
                          <a:ln>
                            <a:noFill/>
                          </a:ln>
                          <a:solidFill>
                            <a:prstClr val="black"/>
                          </a:solidFill>
                          <a:effectLst/>
                          <a:uLnTx/>
                          <a:uFillTx/>
                          <a:latin typeface="Myriad Pro"/>
                          <a:ea typeface="+mn-ea"/>
                          <a:cs typeface="+mn-cs"/>
                        </a:rPr>
                        <a:t> </a:t>
                      </a:r>
                      <a:r>
                        <a:rPr kumimoji="0" lang="es-ES" sz="1100" b="0" i="0" u="none" strike="noStrike" kern="1200" cap="none" spc="0" normalizeH="0" baseline="0" noProof="0" dirty="0" err="1">
                          <a:ln>
                            <a:noFill/>
                          </a:ln>
                          <a:solidFill>
                            <a:prstClr val="black"/>
                          </a:solidFill>
                          <a:effectLst/>
                          <a:uLnTx/>
                          <a:uFillTx/>
                          <a:latin typeface="Myriad Pro"/>
                          <a:ea typeface="+mn-ea"/>
                          <a:cs typeface="+mn-cs"/>
                        </a:rPr>
                        <a:t>Barriers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p>
                      <a:endParaRPr lang="es-ES" sz="1100" b="0" dirty="0">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638319" y="3499713"/>
            <a:ext cx="2993675" cy="1096861"/>
          </a:xfrm>
          <a:prstGeom prst="rect">
            <a:avLst/>
          </a:prstGeom>
        </p:spPr>
      </p:pic>
      <p:pic>
        <p:nvPicPr>
          <p:cNvPr id="8" name="Imagen 7">
            <a:extLst>
              <a:ext uri="{FF2B5EF4-FFF2-40B4-BE49-F238E27FC236}">
                <a16:creationId xmlns:a16="http://schemas.microsoft.com/office/drawing/2014/main" id="{5ED537F5-1148-4A59-BB6F-8C9237D2D53D}"/>
              </a:ext>
            </a:extLst>
          </p:cNvPr>
          <p:cNvPicPr>
            <a:picLocks noChangeAspect="1"/>
          </p:cNvPicPr>
          <p:nvPr/>
        </p:nvPicPr>
        <p:blipFill rotWithShape="1">
          <a:blip r:embed="rId3"/>
          <a:srcRect t="5452" r="13860"/>
          <a:stretch/>
        </p:blipFill>
        <p:spPr>
          <a:xfrm>
            <a:off x="5090553" y="3443294"/>
            <a:ext cx="2252893" cy="1155694"/>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090553" y="4604550"/>
            <a:ext cx="2433827"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sp>
        <p:nvSpPr>
          <p:cNvPr id="10" name="CuadroTexto 9">
            <a:extLst>
              <a:ext uri="{FF2B5EF4-FFF2-40B4-BE49-F238E27FC236}">
                <a16:creationId xmlns:a16="http://schemas.microsoft.com/office/drawing/2014/main" id="{6AFB134E-A588-41E9-A3C1-55B2AF2A3969}"/>
              </a:ext>
            </a:extLst>
          </p:cNvPr>
          <p:cNvSpPr txBox="1"/>
          <p:nvPr/>
        </p:nvSpPr>
        <p:spPr>
          <a:xfrm>
            <a:off x="1786595" y="4596574"/>
            <a:ext cx="2194560"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spTree>
    <p:extLst>
      <p:ext uri="{BB962C8B-B14F-4D97-AF65-F5344CB8AC3E}">
        <p14:creationId xmlns:p14="http://schemas.microsoft.com/office/powerpoint/2010/main" val="2830829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p:txBody>
          <a:bodyPr>
            <a:normAutofit/>
          </a:bodyPr>
          <a:lstStyle/>
          <a:p>
            <a:r>
              <a:rPr lang="es-ES" sz="2800"/>
              <a:t>QUESTIONS?</a:t>
            </a:r>
            <a:endParaRPr lang="lv-LV" sz="2800"/>
          </a:p>
        </p:txBody>
      </p:sp>
    </p:spTree>
    <p:extLst>
      <p:ext uri="{BB962C8B-B14F-4D97-AF65-F5344CB8AC3E}">
        <p14:creationId xmlns:p14="http://schemas.microsoft.com/office/powerpoint/2010/main" val="2036002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a:xfrm>
            <a:off x="3075150" y="2077418"/>
            <a:ext cx="2689395" cy="988664"/>
          </a:xfrm>
        </p:spPr>
        <p:txBody>
          <a:bodyPr>
            <a:normAutofit/>
          </a:bodyPr>
          <a:lstStyle/>
          <a:p>
            <a:r>
              <a:rPr lang="es-ES" sz="2800"/>
              <a:t>THANK YOU</a:t>
            </a:r>
            <a:endParaRPr lang="lv-LV" sz="2800"/>
          </a:p>
        </p:txBody>
      </p:sp>
    </p:spTree>
    <p:extLst>
      <p:ext uri="{BB962C8B-B14F-4D97-AF65-F5344CB8AC3E}">
        <p14:creationId xmlns:p14="http://schemas.microsoft.com/office/powerpoint/2010/main" val="3337724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5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A2487-18EF-4506-BA69-CF162F063ACD}"/>
              </a:ext>
            </a:extLst>
          </p:cNvPr>
          <p:cNvSpPr>
            <a:spLocks noGrp="1"/>
          </p:cNvSpPr>
          <p:nvPr>
            <p:ph idx="1"/>
          </p:nvPr>
        </p:nvSpPr>
        <p:spPr/>
        <p:txBody>
          <a:bodyPr>
            <a:normAutofit fontScale="92500" lnSpcReduction="10000"/>
          </a:bodyPr>
          <a:lstStyle/>
          <a:p>
            <a:pPr indent="-134993" defTabSz="514323">
              <a:spcBef>
                <a:spcPts val="600"/>
              </a:spcBef>
              <a:spcAft>
                <a:spcPts val="600"/>
              </a:spcAft>
              <a:buBlip>
                <a:blip r:embed="rId3"/>
              </a:buBlip>
            </a:pPr>
            <a:r>
              <a:rPr lang="en-GB" sz="1230">
                <a:solidFill>
                  <a:srgbClr val="5D5D5D"/>
                </a:solidFill>
                <a:latin typeface="Myriad Pro" charset="0"/>
              </a:rPr>
              <a:t>Existing Baltics connection with EU via Poland 	      </a:t>
            </a:r>
            <a:r>
              <a:rPr lang="en-GB" sz="1230" b="1">
                <a:solidFill>
                  <a:srgbClr val="5D5D5D"/>
                </a:solidFill>
                <a:latin typeface="Myriad Pro" charset="0"/>
              </a:rPr>
              <a:t>difficult, high cost </a:t>
            </a:r>
          </a:p>
          <a:p>
            <a:pPr lvl="0" indent="-134993" defTabSz="514323">
              <a:spcBef>
                <a:spcPts val="750"/>
              </a:spcBef>
              <a:spcAft>
                <a:spcPts val="600"/>
              </a:spcAft>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a:solidFill>
                  <a:srgbClr val="5D5D5D"/>
                </a:solidFill>
                <a:latin typeface="Myriad Pro" charset="0"/>
              </a:rPr>
              <a:t>           </a:t>
            </a:r>
            <a:r>
              <a:rPr lang="en-GB" sz="1230" b="1">
                <a:solidFill>
                  <a:srgbClr val="5D5D5D"/>
                </a:solidFill>
                <a:latin typeface="Myriad Pro" charset="0"/>
              </a:rPr>
              <a:t>joint</a:t>
            </a:r>
            <a:r>
              <a:rPr lang="en-GB" sz="1230">
                <a:solidFill>
                  <a:srgbClr val="5D5D5D"/>
                </a:solidFill>
                <a:latin typeface="Myriad Pro" charset="0"/>
              </a:rPr>
              <a:t> project of three EU Member States – </a:t>
            </a:r>
            <a:r>
              <a:rPr lang="en-GB" sz="1230" b="1">
                <a:solidFill>
                  <a:srgbClr val="5D5D5D"/>
                </a:solidFill>
                <a:latin typeface="Myriad Pro" charset="0"/>
              </a:rPr>
              <a:t>Estonia, Latvia </a:t>
            </a:r>
            <a:r>
              <a:rPr lang="en-GB" sz="1230">
                <a:solidFill>
                  <a:srgbClr val="5D5D5D"/>
                </a:solidFill>
                <a:latin typeface="Myriad Pro" charset="0"/>
              </a:rPr>
              <a:t>and </a:t>
            </a:r>
            <a:r>
              <a:rPr lang="en-GB" sz="1230" b="1">
                <a:solidFill>
                  <a:srgbClr val="5D5D5D"/>
                </a:solidFill>
                <a:latin typeface="Myriad Pro" charset="0"/>
              </a:rPr>
              <a:t>Lithuania</a:t>
            </a:r>
            <a:r>
              <a:rPr lang="en-GB" sz="1230">
                <a:solidFill>
                  <a:srgbClr val="5D5D5D"/>
                </a:solidFill>
                <a:latin typeface="Myriad Pro" charset="0"/>
              </a:rPr>
              <a:t>.</a:t>
            </a:r>
          </a:p>
          <a:p>
            <a:pPr lvl="0" indent="-134993" defTabSz="514323">
              <a:spcBef>
                <a:spcPts val="750"/>
              </a:spcBef>
              <a:spcAft>
                <a:spcPts val="600"/>
              </a:spcAft>
              <a:buBlip>
                <a:blip r:embed="rId3"/>
              </a:buBlip>
            </a:pPr>
            <a:r>
              <a:rPr lang="en-GB" sz="1230">
                <a:solidFill>
                  <a:srgbClr val="5D5D5D"/>
                </a:solidFill>
                <a:latin typeface="Myriad Pro" charset="0"/>
              </a:rPr>
              <a:t>New </a:t>
            </a:r>
            <a:r>
              <a:rPr lang="en-GB" sz="1230" b="1">
                <a:solidFill>
                  <a:srgbClr val="5D5D5D"/>
                </a:solidFill>
                <a:latin typeface="Myriad Pro" charset="0"/>
              </a:rPr>
              <a:t>High Speed Railway </a:t>
            </a:r>
            <a:r>
              <a:rPr lang="en-GB" sz="1230">
                <a:solidFill>
                  <a:srgbClr val="5D5D5D"/>
                </a:solidFill>
                <a:latin typeface="Myriad Pro" charset="0"/>
              </a:rPr>
              <a:t>Line	          fast-conventional double track 1435mm gauge </a:t>
            </a:r>
          </a:p>
          <a:p>
            <a:pPr lvl="0" indent="-134993" defTabSz="514323">
              <a:spcBef>
                <a:spcPts val="750"/>
              </a:spcBef>
              <a:buBlip>
                <a:blip r:embed="rId3"/>
              </a:buBlip>
            </a:pPr>
            <a:r>
              <a:rPr lang="en-GB" sz="1230">
                <a:solidFill>
                  <a:srgbClr val="5D5D5D"/>
                </a:solidFill>
                <a:latin typeface="Myriad Pro" charset="0"/>
              </a:rPr>
              <a:t>Symbolic </a:t>
            </a:r>
            <a:r>
              <a:rPr lang="en-GB" sz="1230" b="1">
                <a:solidFill>
                  <a:srgbClr val="5D5D5D"/>
                </a:solidFill>
                <a:latin typeface="Myriad Pro" charset="0"/>
              </a:rPr>
              <a:t>return</a:t>
            </a:r>
            <a:r>
              <a:rPr lang="en-GB" sz="1230">
                <a:solidFill>
                  <a:srgbClr val="5D5D5D"/>
                </a:solidFill>
                <a:latin typeface="Myriad Pro" charset="0"/>
              </a:rPr>
              <a:t> of the </a:t>
            </a:r>
            <a:r>
              <a:rPr lang="en-GB" sz="1230" b="1">
                <a:solidFill>
                  <a:srgbClr val="5D5D5D"/>
                </a:solidFill>
                <a:latin typeface="Myriad Pro" charset="0"/>
              </a:rPr>
              <a:t>Baltic States </a:t>
            </a:r>
            <a:r>
              <a:rPr lang="en-GB" sz="1230">
                <a:solidFill>
                  <a:srgbClr val="5D5D5D"/>
                </a:solidFill>
                <a:latin typeface="Myriad Pro" charset="0"/>
              </a:rPr>
              <a:t>to </a:t>
            </a:r>
            <a:r>
              <a:rPr lang="en-GB" sz="1230" b="1">
                <a:solidFill>
                  <a:srgbClr val="5D5D5D"/>
                </a:solidFill>
                <a:latin typeface="Myriad Pro" charset="0"/>
              </a:rPr>
              <a:t>Europe</a:t>
            </a:r>
            <a:r>
              <a:rPr lang="en-GB" sz="1230">
                <a:solidFill>
                  <a:srgbClr val="5D5D5D"/>
                </a:solidFill>
                <a:latin typeface="Myriad Pro" charset="0"/>
              </a:rPr>
              <a:t>. </a:t>
            </a:r>
            <a:endParaRPr lang="es-ES" sz="1230">
              <a:solidFill>
                <a:srgbClr val="5D5D5D"/>
              </a:solidFill>
              <a:latin typeface="Myriad Pro" charset="0"/>
            </a:endParaRPr>
          </a:p>
          <a:p>
            <a:pPr lvl="0" defTabSz="514323">
              <a:spcBef>
                <a:spcPts val="0"/>
              </a:spcBef>
            </a:pPr>
            <a:endParaRPr lang="en-GB" sz="1230">
              <a:solidFill>
                <a:srgbClr val="5D5D5D"/>
              </a:solidFill>
              <a:latin typeface="Myriad Pro" charset="0"/>
            </a:endParaRPr>
          </a:p>
          <a:p>
            <a:pPr lvl="0" indent="-134993" defTabSz="514323">
              <a:spcBef>
                <a:spcPts val="0"/>
              </a:spcBef>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b="1">
                <a:solidFill>
                  <a:srgbClr val="5D5D5D"/>
                </a:solidFill>
                <a:latin typeface="Myriad Pro" charset="0"/>
              </a:rPr>
              <a:t> </a:t>
            </a:r>
            <a:r>
              <a:rPr lang="en-GB" sz="1230">
                <a:solidFill>
                  <a:srgbClr val="5D5D5D"/>
                </a:solidFill>
                <a:latin typeface="Myriad Pro" charset="0"/>
              </a:rPr>
              <a:t>to become part of the </a:t>
            </a:r>
            <a:r>
              <a:rPr lang="en-GB" sz="1230" b="1">
                <a:solidFill>
                  <a:srgbClr val="5D5D5D"/>
                </a:solidFill>
                <a:latin typeface="Myriad Pro" charset="0"/>
              </a:rPr>
              <a:t>EU TEN-T North Sea – Baltic Core Network Corridor</a:t>
            </a:r>
            <a:r>
              <a:rPr lang="en-GB" sz="1230">
                <a:solidFill>
                  <a:srgbClr val="5D5D5D"/>
                </a:solidFill>
                <a:latin typeface="Myriad Pro" charset="0"/>
              </a:rPr>
              <a:t>:</a:t>
            </a:r>
          </a:p>
          <a:p>
            <a:pPr lvl="0" defTabSz="514323">
              <a:spcBef>
                <a:spcPts val="0"/>
              </a:spcBef>
              <a:spcAft>
                <a:spcPts val="600"/>
              </a:spcAft>
            </a:pPr>
            <a:r>
              <a:rPr lang="en-GB" sz="1230" i="1">
                <a:solidFill>
                  <a:srgbClr val="5D5D5D"/>
                </a:solidFill>
                <a:latin typeface="Myriad Pro" charset="0"/>
              </a:rPr>
              <a:t>linking Europe´s largest ports (Rotterdam, Hamburg and Antwerp) through the Netherlands, Belgium, Germany and Poland, with the three Baltic States. </a:t>
            </a:r>
          </a:p>
          <a:p>
            <a:pPr indent="-134993" defTabSz="514323">
              <a:spcBef>
                <a:spcPts val="750"/>
              </a:spcBef>
              <a:buBlip>
                <a:blip r:embed="rId3"/>
              </a:buBlip>
            </a:pPr>
            <a:r>
              <a:rPr lang="en-GB" sz="1230">
                <a:solidFill>
                  <a:srgbClr val="5D5D5D"/>
                </a:solidFill>
                <a:latin typeface="Myriad Pro" charset="0"/>
              </a:rPr>
              <a:t>Estonia, Latvia and Lithuania </a:t>
            </a:r>
            <a:r>
              <a:rPr lang="en-GB" sz="1230" b="1">
                <a:solidFill>
                  <a:srgbClr val="5D5D5D"/>
                </a:solidFill>
                <a:latin typeface="Myriad Pro" charset="0"/>
              </a:rPr>
              <a:t>full integration </a:t>
            </a:r>
            <a:r>
              <a:rPr lang="en-GB" sz="1230">
                <a:solidFill>
                  <a:srgbClr val="5D5D5D"/>
                </a:solidFill>
                <a:latin typeface="Myriad Pro" charset="0"/>
              </a:rPr>
              <a:t>into European railway area. </a:t>
            </a:r>
            <a:endParaRPr lang="es-ES" sz="1230">
              <a:solidFill>
                <a:srgbClr val="5D5D5D"/>
              </a:solidFill>
              <a:latin typeface="Myriad Pro" charset="0"/>
            </a:endParaRPr>
          </a:p>
          <a:p>
            <a:endParaRPr lang="lv-LV"/>
          </a:p>
        </p:txBody>
      </p:sp>
      <p:sp>
        <p:nvSpPr>
          <p:cNvPr id="4" name="Text Placeholder 3">
            <a:extLst>
              <a:ext uri="{FF2B5EF4-FFF2-40B4-BE49-F238E27FC236}">
                <a16:creationId xmlns:a16="http://schemas.microsoft.com/office/drawing/2014/main" id="{C2DC4069-9E99-4AB5-93B3-2C03CF1C679E}"/>
              </a:ext>
            </a:extLst>
          </p:cNvPr>
          <p:cNvSpPr>
            <a:spLocks noGrp="1"/>
          </p:cNvSpPr>
          <p:nvPr>
            <p:ph type="body" sz="quarter" idx="10"/>
          </p:nvPr>
        </p:nvSpPr>
        <p:spPr/>
        <p:txBody>
          <a:bodyPr/>
          <a:lstStyle/>
          <a:p>
            <a:r>
              <a:rPr lang="es-ES"/>
              <a:t>BACKGROUND</a:t>
            </a:r>
            <a:endParaRPr lang="lv-LV"/>
          </a:p>
        </p:txBody>
      </p:sp>
      <p:sp>
        <p:nvSpPr>
          <p:cNvPr id="18" name="Marcador de texto 17">
            <a:extLst>
              <a:ext uri="{FF2B5EF4-FFF2-40B4-BE49-F238E27FC236}">
                <a16:creationId xmlns:a16="http://schemas.microsoft.com/office/drawing/2014/main" id="{F164721A-0FE9-4E76-BC29-0A55227D7071}"/>
              </a:ext>
            </a:extLst>
          </p:cNvPr>
          <p:cNvSpPr>
            <a:spLocks noGrp="1"/>
          </p:cNvSpPr>
          <p:nvPr>
            <p:ph type="body" sz="quarter" idx="20"/>
          </p:nvPr>
        </p:nvSpPr>
        <p:spPr>
          <a:xfrm>
            <a:off x="2623186" y="704551"/>
            <a:ext cx="5244662" cy="569913"/>
          </a:xfrm>
        </p:spPr>
        <p:txBody>
          <a:bodyPr/>
          <a:lstStyle/>
          <a:p>
            <a:r>
              <a:rPr lang="es-ES" sz="2000"/>
              <a:t>BACKGROUND</a:t>
            </a:r>
            <a:endParaRPr lang="lv-LV" sz="2000"/>
          </a:p>
          <a:p>
            <a:endParaRPr lang="es-ES" sz="2000"/>
          </a:p>
        </p:txBody>
      </p:sp>
      <p:pic>
        <p:nvPicPr>
          <p:cNvPr id="6" name="Imagen 5">
            <a:extLst>
              <a:ext uri="{FF2B5EF4-FFF2-40B4-BE49-F238E27FC236}">
                <a16:creationId xmlns:a16="http://schemas.microsoft.com/office/drawing/2014/main" id="{DEB194E4-E296-4CB8-A1C6-B24F0825D64D}"/>
              </a:ext>
            </a:extLst>
          </p:cNvPr>
          <p:cNvPicPr/>
          <p:nvPr/>
        </p:nvPicPr>
        <p:blipFill>
          <a:blip r:embed="rId4"/>
          <a:stretch>
            <a:fillRect/>
          </a:stretch>
        </p:blipFill>
        <p:spPr>
          <a:xfrm>
            <a:off x="5306958" y="1365107"/>
            <a:ext cx="2672953" cy="3612697"/>
          </a:xfrm>
          <a:prstGeom prst="rect">
            <a:avLst/>
          </a:prstGeom>
        </p:spPr>
      </p:pic>
      <p:cxnSp>
        <p:nvCxnSpPr>
          <p:cNvPr id="13" name="Conector recto de flecha 12">
            <a:extLst>
              <a:ext uri="{FF2B5EF4-FFF2-40B4-BE49-F238E27FC236}">
                <a16:creationId xmlns:a16="http://schemas.microsoft.com/office/drawing/2014/main" id="{66C75B0B-63B6-490B-A0B0-C246418DC6B6}"/>
              </a:ext>
            </a:extLst>
          </p:cNvPr>
          <p:cNvCxnSpPr/>
          <p:nvPr/>
        </p:nvCxnSpPr>
        <p:spPr>
          <a:xfrm>
            <a:off x="3615559" y="1663552"/>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877D513F-B2C7-4163-BB7F-FB26DD0DEF38}"/>
              </a:ext>
            </a:extLst>
          </p:cNvPr>
          <p:cNvCxnSpPr>
            <a:cxnSpLocks/>
          </p:cNvCxnSpPr>
          <p:nvPr/>
        </p:nvCxnSpPr>
        <p:spPr>
          <a:xfrm>
            <a:off x="1611866" y="2136849"/>
            <a:ext cx="28575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AD9F3761-B9C3-416E-B651-3D3F7EAFF821}"/>
              </a:ext>
            </a:extLst>
          </p:cNvPr>
          <p:cNvCxnSpPr/>
          <p:nvPr/>
        </p:nvCxnSpPr>
        <p:spPr>
          <a:xfrm>
            <a:off x="2724150" y="2625649"/>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64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a:xfrm>
            <a:off x="3608836" y="564683"/>
            <a:ext cx="5244662" cy="569913"/>
          </a:xfrm>
        </p:spPr>
        <p:txBody>
          <a:bodyPr/>
          <a:lstStyle/>
          <a:p>
            <a:r>
              <a:rPr lang="pl-PL" sz="2000" dirty="0" err="1"/>
              <a:t>Ramygala</a:t>
            </a:r>
            <a:r>
              <a:rPr lang="en-GB" sz="2000" dirty="0"/>
              <a:t> -</a:t>
            </a:r>
            <a:r>
              <a:rPr lang="pl-PL" sz="2000" dirty="0" err="1"/>
              <a:t>Berčiūnai</a:t>
            </a:r>
            <a:r>
              <a:rPr lang="pl-PL" sz="2000" dirty="0"/>
              <a:t> </a:t>
            </a:r>
          </a:p>
          <a:p>
            <a:r>
              <a:rPr lang="es-ES" sz="2000" dirty="0"/>
              <a:t>SECTION GENERAL DESCRIPTION</a:t>
            </a:r>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319563"/>
          </a:xfrm>
          <a:prstGeom prst="rect">
            <a:avLst/>
          </a:prstGeom>
        </p:spPr>
        <p:txBody>
          <a:bodyPr wrap="square">
            <a:spAutoFit/>
          </a:bodyPr>
          <a:lstStyle/>
          <a:p>
            <a:pPr indent="-134993" defTabSz="514323">
              <a:lnSpc>
                <a:spcPct val="107000"/>
              </a:lnSpc>
              <a:spcBef>
                <a:spcPts val="750"/>
              </a:spcBef>
              <a:spcAft>
                <a:spcPts val="429"/>
              </a:spcAft>
              <a:buBlip>
                <a:blip r:embed="rId3"/>
              </a:buBlip>
            </a:pPr>
            <a:r>
              <a:rPr lang="es-ES" sz="1000" dirty="0" err="1">
                <a:solidFill>
                  <a:srgbClr val="5D5D5D"/>
                </a:solidFill>
                <a:latin typeface="Myriad Pro" charset="0"/>
              </a:rPr>
              <a:t>This</a:t>
            </a:r>
            <a:r>
              <a:rPr lang="es-ES" sz="1000" dirty="0">
                <a:solidFill>
                  <a:srgbClr val="5D5D5D"/>
                </a:solidFill>
                <a:latin typeface="Myriad Pro" charset="0"/>
              </a:rPr>
              <a:t> </a:t>
            </a:r>
            <a:r>
              <a:rPr lang="es-ES" sz="1000" dirty="0" err="1">
                <a:solidFill>
                  <a:srgbClr val="5D5D5D"/>
                </a:solidFill>
                <a:latin typeface="Myriad Pro" charset="0"/>
              </a:rPr>
              <a:t>section</a:t>
            </a:r>
            <a:r>
              <a:rPr lang="es-ES" sz="1000" dirty="0">
                <a:solidFill>
                  <a:srgbClr val="5D5D5D"/>
                </a:solidFill>
                <a:latin typeface="Myriad Pro" charset="0"/>
              </a:rPr>
              <a:t> </a:t>
            </a:r>
            <a:r>
              <a:rPr lang="es-ES" sz="1000" b="1" dirty="0" err="1">
                <a:solidFill>
                  <a:srgbClr val="5D5D5D"/>
                </a:solidFill>
                <a:latin typeface="Myriad Pro" charset="0"/>
              </a:rPr>
              <a:t>connects</a:t>
            </a:r>
            <a:r>
              <a:rPr lang="es-ES" sz="1000" b="1" dirty="0">
                <a:solidFill>
                  <a:srgbClr val="5D5D5D"/>
                </a:solidFill>
                <a:latin typeface="Myriad Pro" charset="0"/>
              </a:rPr>
              <a:t> </a:t>
            </a:r>
            <a:r>
              <a:rPr lang="es-ES" sz="1000" dirty="0" err="1">
                <a:solidFill>
                  <a:srgbClr val="5D5D5D"/>
                </a:solidFill>
                <a:latin typeface="Myriad Pro" charset="0"/>
              </a:rPr>
              <a:t>population</a:t>
            </a:r>
            <a:r>
              <a:rPr lang="es-ES" sz="1000" dirty="0">
                <a:solidFill>
                  <a:srgbClr val="5D5D5D"/>
                </a:solidFill>
                <a:latin typeface="Myriad Pro" charset="0"/>
              </a:rPr>
              <a:t> áreas, </a:t>
            </a:r>
            <a:r>
              <a:rPr lang="pl-PL" sz="1000" b="1" dirty="0" err="1">
                <a:latin typeface="Myriad Pro" charset="0"/>
              </a:rPr>
              <a:t>Ber</a:t>
            </a:r>
            <a:r>
              <a:rPr lang="pl-PL" sz="1000" b="1" dirty="0" err="1">
                <a:latin typeface="Calibri" panose="020F0502020204030204" pitchFamily="34" charset="0"/>
                <a:cs typeface="Calibri" panose="020F0502020204030204" pitchFamily="34" charset="0"/>
              </a:rPr>
              <a:t>čiūnai</a:t>
            </a:r>
            <a:r>
              <a:rPr lang="en-GB" sz="1000" b="1" dirty="0">
                <a:solidFill>
                  <a:srgbClr val="5D5D5D"/>
                </a:solidFill>
                <a:latin typeface="Myriad Pro" charset="0"/>
              </a:rPr>
              <a:t>,</a:t>
            </a:r>
            <a:r>
              <a:rPr lang="en-GB" sz="1000" dirty="0">
                <a:solidFill>
                  <a:srgbClr val="5D5D5D"/>
                </a:solidFill>
                <a:latin typeface="Myriad Pro" charset="0"/>
              </a:rPr>
              <a:t> and </a:t>
            </a:r>
            <a:r>
              <a:rPr lang="pl-PL" sz="1000" b="1" dirty="0" err="1"/>
              <a:t>Ramygala</a:t>
            </a:r>
            <a:r>
              <a:rPr lang="en-GB" sz="1000" dirty="0">
                <a:solidFill>
                  <a:srgbClr val="5D5D5D"/>
                </a:solidFill>
                <a:latin typeface="Myriad Pro" charset="0"/>
              </a:rPr>
              <a:t>, in </a:t>
            </a:r>
            <a:r>
              <a:rPr lang="pl-PL" sz="1000" dirty="0" err="1">
                <a:solidFill>
                  <a:srgbClr val="5D5D5D"/>
                </a:solidFill>
                <a:latin typeface="Myriad Pro" charset="0"/>
              </a:rPr>
              <a:t>Panev</a:t>
            </a:r>
            <a:r>
              <a:rPr lang="lt-LT" sz="1000" dirty="0">
                <a:solidFill>
                  <a:srgbClr val="5D5D5D"/>
                </a:solidFill>
                <a:latin typeface="Calibri" panose="020F0502020204030204" pitchFamily="34" charset="0"/>
                <a:cs typeface="Calibri" panose="020F0502020204030204" pitchFamily="34" charset="0"/>
              </a:rPr>
              <a:t>ėž</a:t>
            </a:r>
            <a:r>
              <a:rPr lang="pl-PL" sz="1000" dirty="0" err="1">
                <a:solidFill>
                  <a:srgbClr val="5D5D5D"/>
                </a:solidFill>
                <a:latin typeface="Calibri" panose="020F0502020204030204" pitchFamily="34" charset="0"/>
                <a:cs typeface="Calibri" panose="020F0502020204030204" pitchFamily="34" charset="0"/>
              </a:rPr>
              <a:t>ys</a:t>
            </a:r>
            <a:r>
              <a:rPr lang="en-GB" sz="1000" dirty="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000" dirty="0">
                <a:solidFill>
                  <a:srgbClr val="5D5D5D"/>
                </a:solidFill>
                <a:latin typeface="Myriad Pro" charset="0"/>
              </a:rPr>
              <a:t>The </a:t>
            </a:r>
            <a:r>
              <a:rPr lang="en-GB" sz="1000" b="1" dirty="0">
                <a:solidFill>
                  <a:srgbClr val="5D5D5D"/>
                </a:solidFill>
                <a:latin typeface="Myriad Pro" charset="0"/>
              </a:rPr>
              <a:t>alignment </a:t>
            </a:r>
            <a:r>
              <a:rPr lang="en-GB" sz="1000" dirty="0">
                <a:solidFill>
                  <a:srgbClr val="5D5D5D"/>
                </a:solidFill>
                <a:latin typeface="Myriad Pro" charset="0"/>
              </a:rPr>
              <a:t>of this section has been designed within the boundaries of the approved </a:t>
            </a:r>
            <a:r>
              <a:rPr lang="en-GB" sz="1000" b="1" dirty="0">
                <a:solidFill>
                  <a:srgbClr val="5D5D5D"/>
                </a:solidFill>
                <a:latin typeface="Myriad Pro" charset="0"/>
              </a:rPr>
              <a:t>Special Plan, </a:t>
            </a:r>
            <a:r>
              <a:rPr lang="en-GB" sz="1000" dirty="0">
                <a:solidFill>
                  <a:srgbClr val="5D5D5D"/>
                </a:solidFill>
                <a:latin typeface="Myriad Pro" charset="0"/>
              </a:rPr>
              <a:t>running in close proximity to:</a:t>
            </a:r>
            <a:r>
              <a:rPr lang="es-ES" sz="1000" b="1" dirty="0">
                <a:latin typeface="Myriad Pro" panose="020B0503030403020204"/>
              </a:rPr>
              <a:t>,</a:t>
            </a:r>
            <a:r>
              <a:rPr lang="pl-PL" sz="1000" b="1" dirty="0">
                <a:latin typeface="Myriad Pro" panose="020B0503030403020204"/>
              </a:rPr>
              <a:t> </a:t>
            </a:r>
            <a:r>
              <a:rPr lang="pl-PL" sz="1000" b="1" dirty="0" err="1">
                <a:latin typeface="Myriad Pro" charset="0"/>
              </a:rPr>
              <a:t>Ber</a:t>
            </a:r>
            <a:r>
              <a:rPr lang="pl-PL" sz="1000" b="1" dirty="0" err="1">
                <a:latin typeface="Calibri" panose="020F0502020204030204" pitchFamily="34" charset="0"/>
                <a:cs typeface="Calibri" panose="020F0502020204030204" pitchFamily="34" charset="0"/>
              </a:rPr>
              <a:t>čiūnai</a:t>
            </a:r>
            <a:r>
              <a:rPr lang="pl-PL" sz="1000" b="1" dirty="0">
                <a:latin typeface="Myriad Pro" panose="020B0503030403020204"/>
              </a:rPr>
              <a:t>, </a:t>
            </a:r>
            <a:r>
              <a:rPr lang="pl-PL" sz="1000" b="1" dirty="0" err="1">
                <a:latin typeface="Myriad Pro" panose="020B0503030403020204"/>
              </a:rPr>
              <a:t>Upyt</a:t>
            </a:r>
            <a:r>
              <a:rPr lang="pl-PL" sz="1000" b="1" dirty="0" err="1">
                <a:latin typeface="Myriad Pro" panose="020B0503030403020204"/>
                <a:cs typeface="Calibri" panose="020F0502020204030204" pitchFamily="34" charset="0"/>
              </a:rPr>
              <a:t>ė</a:t>
            </a:r>
            <a:r>
              <a:rPr lang="pl-PL" sz="1000" b="1" dirty="0">
                <a:latin typeface="Myriad Pro" panose="020B0503030403020204"/>
                <a:cs typeface="Calibri" panose="020F0502020204030204" pitchFamily="34" charset="0"/>
              </a:rPr>
              <a:t>, </a:t>
            </a:r>
            <a:r>
              <a:rPr lang="pl-PL" sz="1000" b="1" dirty="0" err="1">
                <a:latin typeface="Myriad Pro" panose="020B0503030403020204"/>
                <a:cs typeface="Calibri" panose="020F0502020204030204" pitchFamily="34" charset="0"/>
              </a:rPr>
              <a:t>Ėri</a:t>
            </a:r>
            <a:r>
              <a:rPr lang="pl-PL" sz="1000" b="1" dirty="0" err="1">
                <a:latin typeface="Calibri" panose="020F0502020204030204" pitchFamily="34" charset="0"/>
                <a:cs typeface="Calibri" panose="020F0502020204030204" pitchFamily="34" charset="0"/>
              </a:rPr>
              <a:t>škiai</a:t>
            </a:r>
            <a:r>
              <a:rPr lang="pl-PL" sz="1000" b="1" dirty="0">
                <a:latin typeface="Calibri" panose="020F0502020204030204" pitchFamily="34" charset="0"/>
                <a:cs typeface="Calibri" panose="020F0502020204030204" pitchFamily="34" charset="0"/>
              </a:rPr>
              <a:t>, </a:t>
            </a:r>
            <a:r>
              <a:rPr lang="pl-PL" sz="1000" b="1" dirty="0" err="1">
                <a:latin typeface="Calibri" panose="020F0502020204030204" pitchFamily="34" charset="0"/>
                <a:cs typeface="Calibri" panose="020F0502020204030204" pitchFamily="34" charset="0"/>
              </a:rPr>
              <a:t>Jotainiai</a:t>
            </a:r>
            <a:r>
              <a:rPr lang="pl-PL" sz="1000" b="1" dirty="0">
                <a:latin typeface="Calibri" panose="020F0502020204030204" pitchFamily="34" charset="0"/>
                <a:cs typeface="Calibri" panose="020F0502020204030204" pitchFamily="34" charset="0"/>
              </a:rPr>
              <a:t>, </a:t>
            </a:r>
            <a:r>
              <a:rPr lang="pl-PL" sz="1000" b="1" dirty="0" err="1">
                <a:latin typeface="Calibri" panose="020F0502020204030204" pitchFamily="34" charset="0"/>
                <a:cs typeface="Calibri" panose="020F0502020204030204" pitchFamily="34" charset="0"/>
              </a:rPr>
              <a:t>Ramygala</a:t>
            </a:r>
            <a:endParaRPr lang="en-GB" sz="1000" b="1" dirty="0">
              <a:latin typeface="Myriad Pro" panose="020B0503030403020204"/>
            </a:endParaRPr>
          </a:p>
          <a:p>
            <a:pPr indent="-134993" defTabSz="514323">
              <a:lnSpc>
                <a:spcPct val="107000"/>
              </a:lnSpc>
              <a:spcBef>
                <a:spcPts val="750"/>
              </a:spcBef>
              <a:spcAft>
                <a:spcPts val="429"/>
              </a:spcAft>
              <a:buBlip>
                <a:blip r:embed="rId3"/>
              </a:buBlip>
            </a:pPr>
            <a:r>
              <a:rPr lang="en-GB" sz="1000" dirty="0">
                <a:solidFill>
                  <a:srgbClr val="5D5D5D"/>
                </a:solidFill>
                <a:latin typeface="Myriad Pro" charset="0"/>
              </a:rPr>
              <a:t>The stretch intersects several existing transport infrastructure, for which </a:t>
            </a:r>
            <a:r>
              <a:rPr lang="en-GB" sz="1000" b="1" dirty="0">
                <a:solidFill>
                  <a:srgbClr val="5D5D5D"/>
                </a:solidFill>
                <a:latin typeface="Myriad Pro" charset="0"/>
              </a:rPr>
              <a:t>new grade separated junctions </a:t>
            </a:r>
            <a:r>
              <a:rPr lang="en-GB" sz="1000" dirty="0">
                <a:solidFill>
                  <a:srgbClr val="5D5D5D"/>
                </a:solidFill>
                <a:latin typeface="Myriad Pro" charset="0"/>
              </a:rPr>
              <a:t>have been designed, </a:t>
            </a:r>
            <a:r>
              <a:rPr lang="en-GB" sz="1000" b="1" dirty="0">
                <a:solidFill>
                  <a:srgbClr val="5D5D5D"/>
                </a:solidFill>
                <a:latin typeface="Myriad Pro" charset="0"/>
              </a:rPr>
              <a:t>avoiding level crossings </a:t>
            </a:r>
            <a:r>
              <a:rPr lang="en-GB" sz="1000" dirty="0">
                <a:solidFill>
                  <a:srgbClr val="5D5D5D"/>
                </a:solidFill>
                <a:latin typeface="Myriad Pro" charset="0"/>
              </a:rPr>
              <a:t>that represent one of the </a:t>
            </a:r>
            <a:r>
              <a:rPr lang="en-GB" sz="10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000" b="1" dirty="0">
                <a:solidFill>
                  <a:srgbClr val="5D5D5D"/>
                </a:solidFill>
                <a:latin typeface="Myriad Pro" charset="0"/>
              </a:rPr>
              <a:t>Access roads</a:t>
            </a:r>
            <a:r>
              <a:rPr lang="en-GB" sz="1000" dirty="0">
                <a:solidFill>
                  <a:srgbClr val="5D5D5D"/>
                </a:solidFill>
                <a:latin typeface="Myriad Pro" charset="0"/>
              </a:rPr>
              <a:t> parallel to the new railway line have been </a:t>
            </a:r>
            <a:r>
              <a:rPr lang="en-GB" sz="1000" b="1" dirty="0">
                <a:solidFill>
                  <a:srgbClr val="5D5D5D"/>
                </a:solidFill>
                <a:latin typeface="Myriad Pro" charset="0"/>
              </a:rPr>
              <a:t>designed</a:t>
            </a:r>
            <a:r>
              <a:rPr lang="en-GB" sz="1000" dirty="0">
                <a:solidFill>
                  <a:srgbClr val="5D5D5D"/>
                </a:solidFill>
                <a:latin typeface="Myriad Pro" charset="0"/>
              </a:rPr>
              <a:t>, </a:t>
            </a:r>
            <a:r>
              <a:rPr lang="en-GB" sz="1000" b="1" dirty="0">
                <a:solidFill>
                  <a:srgbClr val="5D5D5D"/>
                </a:solidFill>
                <a:latin typeface="Myriad Pro" charset="0"/>
              </a:rPr>
              <a:t>ensuring connectivity </a:t>
            </a:r>
            <a:r>
              <a:rPr lang="en-GB" sz="1000" dirty="0">
                <a:solidFill>
                  <a:srgbClr val="5D5D5D"/>
                </a:solidFill>
                <a:latin typeface="Myriad Pro" charset="0"/>
              </a:rPr>
              <a:t>among the adjacent private </a:t>
            </a:r>
            <a:r>
              <a:rPr lang="en-GB" sz="1000" dirty="0" err="1">
                <a:solidFill>
                  <a:srgbClr val="5D5D5D"/>
                </a:solidFill>
                <a:latin typeface="Myriad Pro" charset="0"/>
              </a:rPr>
              <a:t>landplot</a:t>
            </a:r>
            <a:r>
              <a:rPr lang="en-GB" sz="1000" dirty="0">
                <a:solidFill>
                  <a:srgbClr val="5D5D5D"/>
                </a:solidFill>
                <a:latin typeface="Myriad Pro" charset="0"/>
              </a:rPr>
              <a:t> owners.</a:t>
            </a:r>
          </a:p>
          <a:p>
            <a:pPr defTabSz="514323">
              <a:lnSpc>
                <a:spcPct val="107000"/>
              </a:lnSpc>
              <a:spcBef>
                <a:spcPts val="750"/>
              </a:spcBef>
              <a:spcAft>
                <a:spcPts val="429"/>
              </a:spcAft>
            </a:pPr>
            <a:r>
              <a:rPr lang="en-GB" sz="1000" i="1" dirty="0">
                <a:solidFill>
                  <a:srgbClr val="5D5D5D"/>
                </a:solidFill>
                <a:latin typeface="Myriad Pro" charset="0"/>
              </a:rPr>
              <a:t>NOTE: </a:t>
            </a:r>
            <a:r>
              <a:rPr lang="es-ES" sz="1000" i="1" dirty="0" err="1">
                <a:solidFill>
                  <a:schemeClr val="bg1">
                    <a:lumMod val="50000"/>
                  </a:schemeClr>
                </a:solidFill>
                <a:latin typeface="Myriad Pro" charset="0"/>
              </a:rPr>
              <a:t>For</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purpose</a:t>
            </a:r>
            <a:r>
              <a:rPr lang="es-ES" sz="1000" i="1" dirty="0">
                <a:solidFill>
                  <a:schemeClr val="bg1">
                    <a:lumMod val="50000"/>
                  </a:schemeClr>
                </a:solidFill>
                <a:latin typeface="Myriad Pro" charset="0"/>
              </a:rPr>
              <a:t> of </a:t>
            </a:r>
            <a:r>
              <a:rPr lang="es-ES" sz="1000" i="1" dirty="0" err="1">
                <a:solidFill>
                  <a:schemeClr val="bg1">
                    <a:lumMod val="50000"/>
                  </a:schemeClr>
                </a:solidFill>
                <a:latin typeface="Myriad Pro" charset="0"/>
              </a:rPr>
              <a:t>this</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presentation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we´ll</a:t>
            </a:r>
            <a:r>
              <a:rPr lang="es-ES" sz="1000" i="1" dirty="0">
                <a:solidFill>
                  <a:schemeClr val="bg1">
                    <a:lumMod val="50000"/>
                  </a:schemeClr>
                </a:solidFill>
                <a:latin typeface="Myriad Pro" charset="0"/>
              </a:rPr>
              <a:t> be </a:t>
            </a:r>
            <a:r>
              <a:rPr lang="es-ES" sz="1000" i="1" dirty="0" err="1">
                <a:solidFill>
                  <a:schemeClr val="bg1">
                    <a:lumMod val="50000"/>
                  </a:schemeClr>
                </a:solidFill>
                <a:latin typeface="Myriad Pro" charset="0"/>
              </a:rPr>
              <a:t>showing</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only</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infrastructure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within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boundaries</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of</a:t>
            </a:r>
            <a:r>
              <a:rPr lang="en-GB" sz="1000" i="1" dirty="0">
                <a:solidFill>
                  <a:schemeClr val="bg1">
                    <a:lumMod val="50000"/>
                  </a:schemeClr>
                </a:solidFill>
                <a:latin typeface="Myriad Pro" charset="0"/>
              </a:rPr>
              <a:t> </a:t>
            </a:r>
            <a:r>
              <a:rPr lang="lt-LT" sz="1000" i="1" dirty="0">
                <a:solidFill>
                  <a:schemeClr val="bg1">
                    <a:lumMod val="50000"/>
                  </a:schemeClr>
                </a:solidFill>
                <a:latin typeface="Myriad Pro" charset="0"/>
              </a:rPr>
              <a:t>Panevėžys</a:t>
            </a:r>
            <a:r>
              <a:rPr lang="en-GB" sz="1000" i="1" dirty="0">
                <a:solidFill>
                  <a:schemeClr val="bg1">
                    <a:lumMod val="50000"/>
                  </a:schemeClr>
                </a:solidFill>
                <a:latin typeface="Myriad Pro" charset="0"/>
              </a:rPr>
              <a:t> Municipality.</a:t>
            </a:r>
          </a:p>
          <a:p>
            <a:pPr defTabSz="514323">
              <a:lnSpc>
                <a:spcPct val="107000"/>
              </a:lnSpc>
              <a:spcBef>
                <a:spcPts val="750"/>
              </a:spcBef>
              <a:spcAft>
                <a:spcPts val="429"/>
              </a:spcAft>
            </a:pPr>
            <a:endParaRPr lang="es-ES" sz="1000" dirty="0">
              <a:solidFill>
                <a:srgbClr val="5D5D5D"/>
              </a:solidFill>
              <a:latin typeface="Myriad Pro" charset="0"/>
            </a:endParaRPr>
          </a:p>
        </p:txBody>
      </p:sp>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a:solidFill>
                  <a:schemeClr val="accent6"/>
                </a:solidFill>
              </a:rPr>
              <a:t>ROAD NR. 3022</a:t>
            </a:r>
            <a:endParaRPr lang="es-ES" sz="1000">
              <a:solidFill>
                <a:schemeClr val="accent6"/>
              </a:solidFill>
            </a:endParaRPr>
          </a:p>
        </p:txBody>
      </p:sp>
      <p:sp>
        <p:nvSpPr>
          <p:cNvPr id="20" name="CuadroTexto 19">
            <a:extLst>
              <a:ext uri="{FF2B5EF4-FFF2-40B4-BE49-F238E27FC236}">
                <a16:creationId xmlns:a16="http://schemas.microsoft.com/office/drawing/2014/main" id="{FCE7C8C6-6157-4423-B132-31DA4E2A9AF6}"/>
              </a:ext>
            </a:extLst>
          </p:cNvPr>
          <p:cNvSpPr txBox="1"/>
          <p:nvPr/>
        </p:nvSpPr>
        <p:spPr>
          <a:xfrm>
            <a:off x="7869698" y="1872864"/>
            <a:ext cx="870897" cy="400110"/>
          </a:xfrm>
          <a:prstGeom prst="rect">
            <a:avLst/>
          </a:prstGeom>
          <a:noFill/>
        </p:spPr>
        <p:txBody>
          <a:bodyPr wrap="square" rtlCol="0">
            <a:spAutoFit/>
          </a:bodyPr>
          <a:lstStyle/>
          <a:p>
            <a:r>
              <a:rPr lang="en-GB" sz="1000">
                <a:solidFill>
                  <a:schemeClr val="accent6"/>
                </a:solidFill>
              </a:rPr>
              <a:t>ROAD NR. 1204</a:t>
            </a:r>
            <a:endParaRPr lang="es-ES" sz="100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a:t>ROAD NR. 3023</a:t>
            </a:r>
          </a:p>
        </p:txBody>
      </p:sp>
      <p:pic>
        <p:nvPicPr>
          <p:cNvPr id="3" name="Obraz 2">
            <a:extLst>
              <a:ext uri="{FF2B5EF4-FFF2-40B4-BE49-F238E27FC236}">
                <a16:creationId xmlns:a16="http://schemas.microsoft.com/office/drawing/2014/main" id="{8FCAE47F-6AAE-429C-9ECB-8CB6D147397E}"/>
              </a:ext>
            </a:extLst>
          </p:cNvPr>
          <p:cNvPicPr>
            <a:picLocks noChangeAspect="1"/>
          </p:cNvPicPr>
          <p:nvPr/>
        </p:nvPicPr>
        <p:blipFill>
          <a:blip r:embed="rId4"/>
          <a:stretch>
            <a:fillRect/>
          </a:stretch>
        </p:blipFill>
        <p:spPr>
          <a:xfrm>
            <a:off x="4757362" y="1405660"/>
            <a:ext cx="2505567" cy="3571153"/>
          </a:xfrm>
          <a:prstGeom prst="rect">
            <a:avLst/>
          </a:prstGeom>
        </p:spPr>
      </p:pic>
      <p:sp>
        <p:nvSpPr>
          <p:cNvPr id="12" name="Elipse 11">
            <a:extLst>
              <a:ext uri="{FF2B5EF4-FFF2-40B4-BE49-F238E27FC236}">
                <a16:creationId xmlns:a16="http://schemas.microsoft.com/office/drawing/2014/main" id="{543BDF9E-DFBD-4800-869A-57374714CF3A}"/>
              </a:ext>
            </a:extLst>
          </p:cNvPr>
          <p:cNvSpPr/>
          <p:nvPr/>
        </p:nvSpPr>
        <p:spPr>
          <a:xfrm rot="20368346">
            <a:off x="5478439" y="3773212"/>
            <a:ext cx="415243" cy="1179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13589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3DBD74C8-15B8-41F2-A106-D3CAEB907841}"/>
              </a:ext>
            </a:extLst>
          </p:cNvPr>
          <p:cNvPicPr>
            <a:picLocks noChangeAspect="1"/>
          </p:cNvPicPr>
          <p:nvPr/>
        </p:nvPicPr>
        <p:blipFill>
          <a:blip r:embed="rId3"/>
          <a:stretch>
            <a:fillRect/>
          </a:stretch>
        </p:blipFill>
        <p:spPr>
          <a:xfrm>
            <a:off x="3376372" y="1329756"/>
            <a:ext cx="5323127" cy="1786761"/>
          </a:xfrm>
          <a:prstGeom prst="rect">
            <a:avLst/>
          </a:prstGeom>
        </p:spPr>
      </p:pic>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a:solidFill>
                  <a:schemeClr val="accent6"/>
                </a:solidFill>
              </a:rPr>
              <a:t>ROAD NR. 3022</a:t>
            </a:r>
            <a:endParaRPr lang="es-ES" sz="100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a:t>ROAD NR. 3023</a:t>
            </a:r>
          </a:p>
        </p:txBody>
      </p:sp>
      <p:pic>
        <p:nvPicPr>
          <p:cNvPr id="74" name="Obraz 73">
            <a:extLst>
              <a:ext uri="{FF2B5EF4-FFF2-40B4-BE49-F238E27FC236}">
                <a16:creationId xmlns:a16="http://schemas.microsoft.com/office/drawing/2014/main" id="{253F1ABC-C690-4015-9C1A-549A1CFD7D7F}"/>
              </a:ext>
            </a:extLst>
          </p:cNvPr>
          <p:cNvPicPr>
            <a:picLocks noChangeAspect="1"/>
          </p:cNvPicPr>
          <p:nvPr/>
        </p:nvPicPr>
        <p:blipFill>
          <a:blip r:embed="rId4"/>
          <a:stretch>
            <a:fillRect/>
          </a:stretch>
        </p:blipFill>
        <p:spPr>
          <a:xfrm>
            <a:off x="351465" y="1304604"/>
            <a:ext cx="2505567" cy="3571153"/>
          </a:xfrm>
          <a:prstGeom prst="rect">
            <a:avLst/>
          </a:prstGeom>
        </p:spPr>
      </p:pic>
      <p:sp>
        <p:nvSpPr>
          <p:cNvPr id="75" name="Elipse 11">
            <a:extLst>
              <a:ext uri="{FF2B5EF4-FFF2-40B4-BE49-F238E27FC236}">
                <a16:creationId xmlns:a16="http://schemas.microsoft.com/office/drawing/2014/main" id="{A7BEFF66-F9B4-4385-8373-CEC4DB6276CB}"/>
              </a:ext>
            </a:extLst>
          </p:cNvPr>
          <p:cNvSpPr/>
          <p:nvPr/>
        </p:nvSpPr>
        <p:spPr>
          <a:xfrm rot="20223828">
            <a:off x="1094323" y="3670124"/>
            <a:ext cx="395645" cy="12273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7" name="Łącznik prosty ze strzałką 76">
            <a:extLst>
              <a:ext uri="{FF2B5EF4-FFF2-40B4-BE49-F238E27FC236}">
                <a16:creationId xmlns:a16="http://schemas.microsoft.com/office/drawing/2014/main" id="{49014ADF-A3F1-4E7D-B8B0-7F96E4F254D4}"/>
              </a:ext>
            </a:extLst>
          </p:cNvPr>
          <p:cNvCxnSpPr>
            <a:cxnSpLocks/>
            <a:stCxn id="75" idx="6"/>
          </p:cNvCxnSpPr>
          <p:nvPr/>
        </p:nvCxnSpPr>
        <p:spPr>
          <a:xfrm flipV="1">
            <a:off x="1474328" y="3163147"/>
            <a:ext cx="1902045" cy="10435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0" name="Marcador de texto 27">
            <a:extLst>
              <a:ext uri="{FF2B5EF4-FFF2-40B4-BE49-F238E27FC236}">
                <a16:creationId xmlns:a16="http://schemas.microsoft.com/office/drawing/2014/main" id="{50908F0F-7C94-4BC2-8BA7-12647F75840D}"/>
              </a:ext>
            </a:extLst>
          </p:cNvPr>
          <p:cNvSpPr txBox="1">
            <a:spLocks/>
          </p:cNvSpPr>
          <p:nvPr/>
        </p:nvSpPr>
        <p:spPr>
          <a:xfrm>
            <a:off x="3615558" y="552871"/>
            <a:ext cx="5244662"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l-PL" sz="2000" dirty="0" err="1"/>
              <a:t>Ramygala</a:t>
            </a:r>
            <a:r>
              <a:rPr lang="en-GB" sz="2000" dirty="0"/>
              <a:t> -</a:t>
            </a:r>
            <a:r>
              <a:rPr lang="pl-PL" sz="2000" dirty="0" err="1"/>
              <a:t>Berčiūnai</a:t>
            </a:r>
            <a:r>
              <a:rPr lang="pl-PL" sz="2000" dirty="0"/>
              <a:t> </a:t>
            </a:r>
            <a:endParaRPr lang="en-US" sz="2000" dirty="0"/>
          </a:p>
          <a:p>
            <a:r>
              <a:rPr lang="pl-PL" sz="2000" dirty="0"/>
              <a:t> </a:t>
            </a:r>
            <a:r>
              <a:rPr lang="es-ES" sz="2000" dirty="0"/>
              <a:t>SECTION GENERAL DESCRIPTION</a:t>
            </a:r>
          </a:p>
        </p:txBody>
      </p:sp>
      <p:sp>
        <p:nvSpPr>
          <p:cNvPr id="134" name="CuadroTexto 22">
            <a:extLst>
              <a:ext uri="{FF2B5EF4-FFF2-40B4-BE49-F238E27FC236}">
                <a16:creationId xmlns:a16="http://schemas.microsoft.com/office/drawing/2014/main" id="{E985A215-6161-4820-AA74-19E91D57AB6E}"/>
              </a:ext>
            </a:extLst>
          </p:cNvPr>
          <p:cNvSpPr txBox="1"/>
          <p:nvPr/>
        </p:nvSpPr>
        <p:spPr>
          <a:xfrm>
            <a:off x="7723223" y="1393536"/>
            <a:ext cx="789746" cy="246221"/>
          </a:xfrm>
          <a:prstGeom prst="rect">
            <a:avLst/>
          </a:prstGeom>
          <a:noFill/>
          <a:ln>
            <a:solidFill>
              <a:srgbClr val="00B0F0"/>
            </a:solidFill>
          </a:ln>
        </p:spPr>
        <p:txBody>
          <a:bodyPr wrap="square" rtlCol="0">
            <a:spAutoFit/>
          </a:bodyPr>
          <a:lstStyle/>
          <a:p>
            <a:r>
              <a:rPr lang="en-GB" sz="1000" dirty="0">
                <a:solidFill>
                  <a:srgbClr val="00B0F0"/>
                </a:solidFill>
              </a:rPr>
              <a:t>P</a:t>
            </a:r>
            <a:r>
              <a:rPr lang="pl-PL" sz="1000" dirty="0">
                <a:solidFill>
                  <a:srgbClr val="00B0F0"/>
                </a:solidFill>
              </a:rPr>
              <a:t>AN</a:t>
            </a:r>
            <a:r>
              <a:rPr lang="en-GB" sz="1000" dirty="0">
                <a:solidFill>
                  <a:srgbClr val="00B0F0"/>
                </a:solidFill>
              </a:rPr>
              <a:t>E</a:t>
            </a:r>
            <a:r>
              <a:rPr lang="pl-PL" sz="1000" dirty="0">
                <a:solidFill>
                  <a:srgbClr val="00B0F0"/>
                </a:solidFill>
              </a:rPr>
              <a:t>VĖŽYS</a:t>
            </a:r>
            <a:endParaRPr lang="es-ES" sz="1000" dirty="0">
              <a:solidFill>
                <a:srgbClr val="00B0F0"/>
              </a:solidFill>
            </a:endParaRPr>
          </a:p>
        </p:txBody>
      </p:sp>
      <p:cxnSp>
        <p:nvCxnSpPr>
          <p:cNvPr id="76" name="Conector recto de flecha 25">
            <a:extLst>
              <a:ext uri="{FF2B5EF4-FFF2-40B4-BE49-F238E27FC236}">
                <a16:creationId xmlns:a16="http://schemas.microsoft.com/office/drawing/2014/main" id="{A66668D2-A505-4612-BDC9-5C1303974E2C}"/>
              </a:ext>
            </a:extLst>
          </p:cNvPr>
          <p:cNvCxnSpPr>
            <a:cxnSpLocks/>
            <a:stCxn id="78" idx="2"/>
          </p:cNvCxnSpPr>
          <p:nvPr/>
        </p:nvCxnSpPr>
        <p:spPr>
          <a:xfrm>
            <a:off x="3815407" y="1713093"/>
            <a:ext cx="333119" cy="595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CuadroTexto 22">
            <a:extLst>
              <a:ext uri="{FF2B5EF4-FFF2-40B4-BE49-F238E27FC236}">
                <a16:creationId xmlns:a16="http://schemas.microsoft.com/office/drawing/2014/main" id="{BB0ACC76-4812-4C11-86DB-99195BBE5F11}"/>
              </a:ext>
            </a:extLst>
          </p:cNvPr>
          <p:cNvSpPr txBox="1"/>
          <p:nvPr/>
        </p:nvSpPr>
        <p:spPr>
          <a:xfrm>
            <a:off x="3376373" y="1497649"/>
            <a:ext cx="878068"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3002</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80" name="Conector recto de flecha 25">
            <a:extLst>
              <a:ext uri="{FF2B5EF4-FFF2-40B4-BE49-F238E27FC236}">
                <a16:creationId xmlns:a16="http://schemas.microsoft.com/office/drawing/2014/main" id="{72FED1C5-08DD-4E02-A8D8-5CF526069D27}"/>
              </a:ext>
            </a:extLst>
          </p:cNvPr>
          <p:cNvCxnSpPr>
            <a:cxnSpLocks/>
            <a:stCxn id="84" idx="0"/>
          </p:cNvCxnSpPr>
          <p:nvPr/>
        </p:nvCxnSpPr>
        <p:spPr>
          <a:xfrm flipV="1">
            <a:off x="3551100" y="2266153"/>
            <a:ext cx="184000" cy="3385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CuadroTexto 22">
            <a:extLst>
              <a:ext uri="{FF2B5EF4-FFF2-40B4-BE49-F238E27FC236}">
                <a16:creationId xmlns:a16="http://schemas.microsoft.com/office/drawing/2014/main" id="{1D8A318E-14AB-442E-8918-A39F0FD0A3D2}"/>
              </a:ext>
            </a:extLst>
          </p:cNvPr>
          <p:cNvSpPr txBox="1"/>
          <p:nvPr/>
        </p:nvSpPr>
        <p:spPr>
          <a:xfrm>
            <a:off x="3180849" y="2604707"/>
            <a:ext cx="740502"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LOCAL ROAD</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93" name="Conector recto de flecha 25">
            <a:extLst>
              <a:ext uri="{FF2B5EF4-FFF2-40B4-BE49-F238E27FC236}">
                <a16:creationId xmlns:a16="http://schemas.microsoft.com/office/drawing/2014/main" id="{0A1E87BD-A971-44EE-9395-F35644259C08}"/>
              </a:ext>
            </a:extLst>
          </p:cNvPr>
          <p:cNvCxnSpPr>
            <a:cxnSpLocks/>
            <a:stCxn id="94" idx="2"/>
          </p:cNvCxnSpPr>
          <p:nvPr/>
        </p:nvCxnSpPr>
        <p:spPr>
          <a:xfrm flipH="1">
            <a:off x="7879555" y="2013891"/>
            <a:ext cx="88749" cy="2069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CuadroTexto 22">
            <a:extLst>
              <a:ext uri="{FF2B5EF4-FFF2-40B4-BE49-F238E27FC236}">
                <a16:creationId xmlns:a16="http://schemas.microsoft.com/office/drawing/2014/main" id="{4FDA5F8A-D1D3-4109-8A5A-32669AB022B1}"/>
              </a:ext>
            </a:extLst>
          </p:cNvPr>
          <p:cNvSpPr txBox="1"/>
          <p:nvPr/>
        </p:nvSpPr>
        <p:spPr>
          <a:xfrm>
            <a:off x="7664282" y="1798447"/>
            <a:ext cx="608044"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ECODUCT</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36" name="Conector recto de flecha 25">
            <a:extLst>
              <a:ext uri="{FF2B5EF4-FFF2-40B4-BE49-F238E27FC236}">
                <a16:creationId xmlns:a16="http://schemas.microsoft.com/office/drawing/2014/main" id="{8D57E292-6B2B-4E3B-8D78-ACFDD08D7B6F}"/>
              </a:ext>
            </a:extLst>
          </p:cNvPr>
          <p:cNvCxnSpPr>
            <a:cxnSpLocks/>
            <a:stCxn id="37" idx="0"/>
          </p:cNvCxnSpPr>
          <p:nvPr/>
        </p:nvCxnSpPr>
        <p:spPr>
          <a:xfrm flipV="1">
            <a:off x="4440692" y="2203770"/>
            <a:ext cx="131308" cy="4009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CuadroTexto 22">
            <a:extLst>
              <a:ext uri="{FF2B5EF4-FFF2-40B4-BE49-F238E27FC236}">
                <a16:creationId xmlns:a16="http://schemas.microsoft.com/office/drawing/2014/main" id="{2C60950E-0F8E-4401-91F7-F93D1987D0A9}"/>
              </a:ext>
            </a:extLst>
          </p:cNvPr>
          <p:cNvSpPr txBox="1"/>
          <p:nvPr/>
        </p:nvSpPr>
        <p:spPr>
          <a:xfrm>
            <a:off x="4001658" y="2604707"/>
            <a:ext cx="878068"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BRIGDE OVER NEVEZYS RIVER</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42" name="Conector recto de flecha 25">
            <a:extLst>
              <a:ext uri="{FF2B5EF4-FFF2-40B4-BE49-F238E27FC236}">
                <a16:creationId xmlns:a16="http://schemas.microsoft.com/office/drawing/2014/main" id="{148BE051-D059-4E69-B38D-5E52E626F0D9}"/>
              </a:ext>
            </a:extLst>
          </p:cNvPr>
          <p:cNvCxnSpPr>
            <a:cxnSpLocks/>
            <a:stCxn id="43" idx="2"/>
          </p:cNvCxnSpPr>
          <p:nvPr/>
        </p:nvCxnSpPr>
        <p:spPr>
          <a:xfrm flipH="1">
            <a:off x="4613862" y="1703782"/>
            <a:ext cx="54005" cy="4999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CuadroTexto 22">
            <a:extLst>
              <a:ext uri="{FF2B5EF4-FFF2-40B4-BE49-F238E27FC236}">
                <a16:creationId xmlns:a16="http://schemas.microsoft.com/office/drawing/2014/main" id="{980C12DB-FC7F-495D-824B-05E6329948C4}"/>
              </a:ext>
            </a:extLst>
          </p:cNvPr>
          <p:cNvSpPr txBox="1"/>
          <p:nvPr/>
        </p:nvSpPr>
        <p:spPr>
          <a:xfrm>
            <a:off x="4297616" y="1488338"/>
            <a:ext cx="740502"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LOCAL ROAD</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49" name="Conector recto de flecha 25">
            <a:extLst>
              <a:ext uri="{FF2B5EF4-FFF2-40B4-BE49-F238E27FC236}">
                <a16:creationId xmlns:a16="http://schemas.microsoft.com/office/drawing/2014/main" id="{75A80E55-BF9A-4E60-A591-5254C41FE467}"/>
              </a:ext>
            </a:extLst>
          </p:cNvPr>
          <p:cNvCxnSpPr>
            <a:cxnSpLocks/>
            <a:stCxn id="50" idx="0"/>
          </p:cNvCxnSpPr>
          <p:nvPr/>
        </p:nvCxnSpPr>
        <p:spPr>
          <a:xfrm flipV="1">
            <a:off x="6037603" y="1879039"/>
            <a:ext cx="344147" cy="7256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CuadroTexto 22">
            <a:extLst>
              <a:ext uri="{FF2B5EF4-FFF2-40B4-BE49-F238E27FC236}">
                <a16:creationId xmlns:a16="http://schemas.microsoft.com/office/drawing/2014/main" id="{1B286DC2-8153-4125-A31F-DC1AEAE67462}"/>
              </a:ext>
            </a:extLst>
          </p:cNvPr>
          <p:cNvSpPr txBox="1"/>
          <p:nvPr/>
        </p:nvSpPr>
        <p:spPr>
          <a:xfrm>
            <a:off x="5598569" y="2604707"/>
            <a:ext cx="878068"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195</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53" name="Conector recto de flecha 25">
            <a:extLst>
              <a:ext uri="{FF2B5EF4-FFF2-40B4-BE49-F238E27FC236}">
                <a16:creationId xmlns:a16="http://schemas.microsoft.com/office/drawing/2014/main" id="{C23FDD75-750A-47DA-A229-CB70B09A7974}"/>
              </a:ext>
            </a:extLst>
          </p:cNvPr>
          <p:cNvCxnSpPr>
            <a:cxnSpLocks/>
            <a:stCxn id="54" idx="3"/>
          </p:cNvCxnSpPr>
          <p:nvPr/>
        </p:nvCxnSpPr>
        <p:spPr>
          <a:xfrm>
            <a:off x="5959361" y="1592130"/>
            <a:ext cx="413427" cy="2063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CuadroTexto 22">
            <a:extLst>
              <a:ext uri="{FF2B5EF4-FFF2-40B4-BE49-F238E27FC236}">
                <a16:creationId xmlns:a16="http://schemas.microsoft.com/office/drawing/2014/main" id="{FF5A4C07-CDE2-4D4B-BCC8-47D303527D35}"/>
              </a:ext>
            </a:extLst>
          </p:cNvPr>
          <p:cNvSpPr txBox="1"/>
          <p:nvPr/>
        </p:nvSpPr>
        <p:spPr>
          <a:xfrm>
            <a:off x="5081293" y="1484408"/>
            <a:ext cx="878068"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A17</a:t>
            </a:r>
            <a:endParaRPr lang="es-ES" sz="800" dirty="0">
              <a:ln w="0"/>
              <a:solidFill>
                <a:schemeClr val="tx1"/>
              </a:solidFill>
              <a:effectLst>
                <a:outerShdw blurRad="38100" dist="19050" dir="2700000" algn="tl" rotWithShape="0">
                  <a:schemeClr val="dk1">
                    <a:alpha val="40000"/>
                  </a:schemeClr>
                </a:outerShdw>
              </a:effectLst>
            </a:endParaRPr>
          </a:p>
        </p:txBody>
      </p:sp>
      <p:pic>
        <p:nvPicPr>
          <p:cNvPr id="47" name="Obraz 46">
            <a:extLst>
              <a:ext uri="{FF2B5EF4-FFF2-40B4-BE49-F238E27FC236}">
                <a16:creationId xmlns:a16="http://schemas.microsoft.com/office/drawing/2014/main" id="{E40A73EE-FA7C-49EE-B175-C088A2213A0B}"/>
              </a:ext>
            </a:extLst>
          </p:cNvPr>
          <p:cNvPicPr>
            <a:picLocks noChangeAspect="1"/>
          </p:cNvPicPr>
          <p:nvPr/>
        </p:nvPicPr>
        <p:blipFill>
          <a:blip r:embed="rId5"/>
          <a:stretch>
            <a:fillRect/>
          </a:stretch>
        </p:blipFill>
        <p:spPr>
          <a:xfrm>
            <a:off x="3376372" y="3261742"/>
            <a:ext cx="5323128" cy="1610103"/>
          </a:xfrm>
          <a:prstGeom prst="rect">
            <a:avLst/>
          </a:prstGeom>
        </p:spPr>
      </p:pic>
      <p:cxnSp>
        <p:nvCxnSpPr>
          <p:cNvPr id="79" name="Conector recto de flecha 25">
            <a:extLst>
              <a:ext uri="{FF2B5EF4-FFF2-40B4-BE49-F238E27FC236}">
                <a16:creationId xmlns:a16="http://schemas.microsoft.com/office/drawing/2014/main" id="{829F07D8-B5E9-4468-A92C-1525AF3F6327}"/>
              </a:ext>
            </a:extLst>
          </p:cNvPr>
          <p:cNvCxnSpPr>
            <a:cxnSpLocks/>
            <a:stCxn id="81" idx="3"/>
          </p:cNvCxnSpPr>
          <p:nvPr/>
        </p:nvCxnSpPr>
        <p:spPr>
          <a:xfrm>
            <a:off x="6381750" y="3401840"/>
            <a:ext cx="94887" cy="6649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CuadroTexto 22">
            <a:extLst>
              <a:ext uri="{FF2B5EF4-FFF2-40B4-BE49-F238E27FC236}">
                <a16:creationId xmlns:a16="http://schemas.microsoft.com/office/drawing/2014/main" id="{5B0ECC34-4EBA-4F43-9B67-4C74C3255DAA}"/>
              </a:ext>
            </a:extLst>
          </p:cNvPr>
          <p:cNvSpPr txBox="1"/>
          <p:nvPr/>
        </p:nvSpPr>
        <p:spPr>
          <a:xfrm>
            <a:off x="5503682" y="3294118"/>
            <a:ext cx="878068"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A8</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82" name="Conector recto de flecha 25">
            <a:extLst>
              <a:ext uri="{FF2B5EF4-FFF2-40B4-BE49-F238E27FC236}">
                <a16:creationId xmlns:a16="http://schemas.microsoft.com/office/drawing/2014/main" id="{247FD90F-15C6-40B2-B8D0-41960F2B2B7B}"/>
              </a:ext>
            </a:extLst>
          </p:cNvPr>
          <p:cNvCxnSpPr>
            <a:cxnSpLocks/>
            <a:stCxn id="83" idx="2"/>
          </p:cNvCxnSpPr>
          <p:nvPr/>
        </p:nvCxnSpPr>
        <p:spPr>
          <a:xfrm flipH="1">
            <a:off x="3640320" y="3520605"/>
            <a:ext cx="94780" cy="546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CuadroTexto 22">
            <a:extLst>
              <a:ext uri="{FF2B5EF4-FFF2-40B4-BE49-F238E27FC236}">
                <a16:creationId xmlns:a16="http://schemas.microsoft.com/office/drawing/2014/main" id="{C6BF38DC-18B1-4B80-A2BB-54601800DFF8}"/>
              </a:ext>
            </a:extLst>
          </p:cNvPr>
          <p:cNvSpPr txBox="1"/>
          <p:nvPr/>
        </p:nvSpPr>
        <p:spPr>
          <a:xfrm>
            <a:off x="3364849" y="3305161"/>
            <a:ext cx="740502"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LOCAL ROAD</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85" name="Conector recto de flecha 25">
            <a:extLst>
              <a:ext uri="{FF2B5EF4-FFF2-40B4-BE49-F238E27FC236}">
                <a16:creationId xmlns:a16="http://schemas.microsoft.com/office/drawing/2014/main" id="{B3858287-57DB-44DA-BDB2-BD48130AA9A3}"/>
              </a:ext>
            </a:extLst>
          </p:cNvPr>
          <p:cNvCxnSpPr>
            <a:cxnSpLocks/>
            <a:stCxn id="86" idx="2"/>
          </p:cNvCxnSpPr>
          <p:nvPr/>
        </p:nvCxnSpPr>
        <p:spPr>
          <a:xfrm flipH="1">
            <a:off x="6661150" y="3520605"/>
            <a:ext cx="239940" cy="435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CuadroTexto 22">
            <a:extLst>
              <a:ext uri="{FF2B5EF4-FFF2-40B4-BE49-F238E27FC236}">
                <a16:creationId xmlns:a16="http://schemas.microsoft.com/office/drawing/2014/main" id="{933F0180-A2CC-4719-966A-A31873133DCF}"/>
              </a:ext>
            </a:extLst>
          </p:cNvPr>
          <p:cNvSpPr txBox="1"/>
          <p:nvPr/>
        </p:nvSpPr>
        <p:spPr>
          <a:xfrm>
            <a:off x="6530839" y="3305161"/>
            <a:ext cx="740502"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LOCAL ROAD</a:t>
            </a:r>
            <a:endParaRPr lang="es-ES" sz="800" dirty="0">
              <a:ln w="0"/>
              <a:solidFill>
                <a:schemeClr val="tx1"/>
              </a:solidFill>
              <a:effectLst>
                <a:outerShdw blurRad="38100" dist="19050" dir="2700000" algn="tl" rotWithShape="0">
                  <a:schemeClr val="dk1">
                    <a:alpha val="40000"/>
                  </a:schemeClr>
                </a:outerShdw>
              </a:effectLst>
            </a:endParaRPr>
          </a:p>
        </p:txBody>
      </p:sp>
      <p:sp>
        <p:nvSpPr>
          <p:cNvPr id="88" name="CuadroTexto 22">
            <a:extLst>
              <a:ext uri="{FF2B5EF4-FFF2-40B4-BE49-F238E27FC236}">
                <a16:creationId xmlns:a16="http://schemas.microsoft.com/office/drawing/2014/main" id="{B545B58C-6EE2-414B-B016-96A4E4ED2A32}"/>
              </a:ext>
            </a:extLst>
          </p:cNvPr>
          <p:cNvSpPr txBox="1"/>
          <p:nvPr/>
        </p:nvSpPr>
        <p:spPr>
          <a:xfrm>
            <a:off x="7723223" y="3386451"/>
            <a:ext cx="789746" cy="246221"/>
          </a:xfrm>
          <a:prstGeom prst="rect">
            <a:avLst/>
          </a:prstGeom>
          <a:noFill/>
          <a:ln>
            <a:solidFill>
              <a:srgbClr val="00B0F0"/>
            </a:solidFill>
          </a:ln>
        </p:spPr>
        <p:txBody>
          <a:bodyPr wrap="square" rtlCol="0">
            <a:spAutoFit/>
          </a:bodyPr>
          <a:lstStyle/>
          <a:p>
            <a:r>
              <a:rPr lang="en-GB" sz="1000" dirty="0">
                <a:solidFill>
                  <a:srgbClr val="00B0F0"/>
                </a:solidFill>
              </a:rPr>
              <a:t>P</a:t>
            </a:r>
            <a:r>
              <a:rPr lang="pl-PL" sz="1000" dirty="0">
                <a:solidFill>
                  <a:srgbClr val="00B0F0"/>
                </a:solidFill>
              </a:rPr>
              <a:t>AN</a:t>
            </a:r>
            <a:r>
              <a:rPr lang="en-GB" sz="1000" dirty="0">
                <a:solidFill>
                  <a:srgbClr val="00B0F0"/>
                </a:solidFill>
              </a:rPr>
              <a:t>E</a:t>
            </a:r>
            <a:r>
              <a:rPr lang="pl-PL" sz="1000" dirty="0">
                <a:solidFill>
                  <a:srgbClr val="00B0F0"/>
                </a:solidFill>
              </a:rPr>
              <a:t>VĖŽYS</a:t>
            </a:r>
            <a:endParaRPr lang="es-ES" sz="1000" dirty="0">
              <a:solidFill>
                <a:srgbClr val="00B0F0"/>
              </a:solidFill>
            </a:endParaRPr>
          </a:p>
        </p:txBody>
      </p:sp>
      <p:cxnSp>
        <p:nvCxnSpPr>
          <p:cNvPr id="89" name="Conector recto de flecha 25">
            <a:extLst>
              <a:ext uri="{FF2B5EF4-FFF2-40B4-BE49-F238E27FC236}">
                <a16:creationId xmlns:a16="http://schemas.microsoft.com/office/drawing/2014/main" id="{6ACE4691-5F5C-42C2-9C58-B5EBB4B12C9A}"/>
              </a:ext>
            </a:extLst>
          </p:cNvPr>
          <p:cNvCxnSpPr>
            <a:cxnSpLocks/>
            <a:stCxn id="90" idx="0"/>
          </p:cNvCxnSpPr>
          <p:nvPr/>
        </p:nvCxnSpPr>
        <p:spPr>
          <a:xfrm flipV="1">
            <a:off x="7968304" y="3901659"/>
            <a:ext cx="146996" cy="641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CuadroTexto 22">
            <a:extLst>
              <a:ext uri="{FF2B5EF4-FFF2-40B4-BE49-F238E27FC236}">
                <a16:creationId xmlns:a16="http://schemas.microsoft.com/office/drawing/2014/main" id="{9E02B7B6-00A0-413B-B319-D658A9649F70}"/>
              </a:ext>
            </a:extLst>
          </p:cNvPr>
          <p:cNvSpPr txBox="1"/>
          <p:nvPr/>
        </p:nvSpPr>
        <p:spPr>
          <a:xfrm>
            <a:off x="7598053" y="4543326"/>
            <a:ext cx="740502"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LOCAL ROAD</a:t>
            </a:r>
            <a:endParaRPr lang="es-ES" sz="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1697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es-ES" sz="2000" dirty="0"/>
              <a:t>RAILWAY LOCATION PLAN</a:t>
            </a:r>
            <a:r>
              <a:rPr lang="pl-PL" sz="2000" dirty="0"/>
              <a:t>-</a:t>
            </a:r>
            <a:r>
              <a:rPr lang="lt-LT" sz="2000" dirty="0"/>
              <a:t>Panevėžys</a:t>
            </a:r>
            <a:endParaRPr lang="es-ES" sz="2000" dirty="0"/>
          </a:p>
        </p:txBody>
      </p:sp>
      <p:pic>
        <p:nvPicPr>
          <p:cNvPr id="3" name="Obraz 2">
            <a:extLst>
              <a:ext uri="{FF2B5EF4-FFF2-40B4-BE49-F238E27FC236}">
                <a16:creationId xmlns:a16="http://schemas.microsoft.com/office/drawing/2014/main" id="{4498762F-DAA0-4643-88DE-3E1CED8B69C0}"/>
              </a:ext>
            </a:extLst>
          </p:cNvPr>
          <p:cNvPicPr>
            <a:picLocks noChangeAspect="1"/>
          </p:cNvPicPr>
          <p:nvPr/>
        </p:nvPicPr>
        <p:blipFill>
          <a:blip r:embed="rId3"/>
          <a:stretch>
            <a:fillRect/>
          </a:stretch>
        </p:blipFill>
        <p:spPr>
          <a:xfrm>
            <a:off x="65909" y="1286288"/>
            <a:ext cx="4292600" cy="1686214"/>
          </a:xfrm>
          <a:prstGeom prst="rect">
            <a:avLst/>
          </a:prstGeom>
        </p:spPr>
      </p:pic>
      <p:pic>
        <p:nvPicPr>
          <p:cNvPr id="5" name="Obraz 4">
            <a:extLst>
              <a:ext uri="{FF2B5EF4-FFF2-40B4-BE49-F238E27FC236}">
                <a16:creationId xmlns:a16="http://schemas.microsoft.com/office/drawing/2014/main" id="{DC63B7A2-FD22-4C6A-807F-3870A201124B}"/>
              </a:ext>
            </a:extLst>
          </p:cNvPr>
          <p:cNvPicPr>
            <a:picLocks noChangeAspect="1"/>
          </p:cNvPicPr>
          <p:nvPr/>
        </p:nvPicPr>
        <p:blipFill>
          <a:blip r:embed="rId4"/>
          <a:stretch>
            <a:fillRect/>
          </a:stretch>
        </p:blipFill>
        <p:spPr>
          <a:xfrm>
            <a:off x="4715018" y="1286288"/>
            <a:ext cx="4145203" cy="1624261"/>
          </a:xfrm>
          <a:prstGeom prst="rect">
            <a:avLst/>
          </a:prstGeom>
        </p:spPr>
      </p:pic>
      <p:pic>
        <p:nvPicPr>
          <p:cNvPr id="7" name="Obraz 6">
            <a:extLst>
              <a:ext uri="{FF2B5EF4-FFF2-40B4-BE49-F238E27FC236}">
                <a16:creationId xmlns:a16="http://schemas.microsoft.com/office/drawing/2014/main" id="{4A5D45A0-397C-4AF4-A975-D159E3649415}"/>
              </a:ext>
            </a:extLst>
          </p:cNvPr>
          <p:cNvPicPr>
            <a:picLocks noChangeAspect="1"/>
          </p:cNvPicPr>
          <p:nvPr/>
        </p:nvPicPr>
        <p:blipFill>
          <a:blip r:embed="rId5"/>
          <a:stretch>
            <a:fillRect/>
          </a:stretch>
        </p:blipFill>
        <p:spPr>
          <a:xfrm>
            <a:off x="65908" y="3069693"/>
            <a:ext cx="4292599" cy="1696067"/>
          </a:xfrm>
          <a:prstGeom prst="rect">
            <a:avLst/>
          </a:prstGeom>
        </p:spPr>
      </p:pic>
      <p:pic>
        <p:nvPicPr>
          <p:cNvPr id="12" name="Obraz 11">
            <a:extLst>
              <a:ext uri="{FF2B5EF4-FFF2-40B4-BE49-F238E27FC236}">
                <a16:creationId xmlns:a16="http://schemas.microsoft.com/office/drawing/2014/main" id="{CBC817DA-625F-4603-AB62-0A6BB853D90B}"/>
              </a:ext>
            </a:extLst>
          </p:cNvPr>
          <p:cNvPicPr>
            <a:picLocks noChangeAspect="1"/>
          </p:cNvPicPr>
          <p:nvPr/>
        </p:nvPicPr>
        <p:blipFill>
          <a:blip r:embed="rId6"/>
          <a:stretch>
            <a:fillRect/>
          </a:stretch>
        </p:blipFill>
        <p:spPr>
          <a:xfrm>
            <a:off x="4715019" y="3069693"/>
            <a:ext cx="4145202" cy="1663842"/>
          </a:xfrm>
          <a:prstGeom prst="rect">
            <a:avLst/>
          </a:prstGeom>
        </p:spPr>
      </p:pic>
    </p:spTree>
    <p:extLst>
      <p:ext uri="{BB962C8B-B14F-4D97-AF65-F5344CB8AC3E}">
        <p14:creationId xmlns:p14="http://schemas.microsoft.com/office/powerpoint/2010/main" val="93798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es-ES" sz="2000"/>
              <a:t>RAILWAY ALIGNMENT PLAN</a:t>
            </a:r>
          </a:p>
        </p:txBody>
      </p:sp>
      <p:pic>
        <p:nvPicPr>
          <p:cNvPr id="3" name="Obraz 2">
            <a:extLst>
              <a:ext uri="{FF2B5EF4-FFF2-40B4-BE49-F238E27FC236}">
                <a16:creationId xmlns:a16="http://schemas.microsoft.com/office/drawing/2014/main" id="{361DA4BA-E9B7-46A9-B082-F517E7B8AF32}"/>
              </a:ext>
            </a:extLst>
          </p:cNvPr>
          <p:cNvPicPr>
            <a:picLocks noChangeAspect="1"/>
          </p:cNvPicPr>
          <p:nvPr/>
        </p:nvPicPr>
        <p:blipFill>
          <a:blip r:embed="rId2"/>
          <a:stretch>
            <a:fillRect/>
          </a:stretch>
        </p:blipFill>
        <p:spPr>
          <a:xfrm>
            <a:off x="108000" y="1440000"/>
            <a:ext cx="8952700" cy="3132000"/>
          </a:xfrm>
          <a:prstGeom prst="rect">
            <a:avLst/>
          </a:prstGeom>
        </p:spPr>
      </p:pic>
    </p:spTree>
    <p:extLst>
      <p:ext uri="{BB962C8B-B14F-4D97-AF65-F5344CB8AC3E}">
        <p14:creationId xmlns:p14="http://schemas.microsoft.com/office/powerpoint/2010/main" val="258194925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787"/>
      </a:dk2>
      <a:lt2>
        <a:srgbClr val="E5E5E5"/>
      </a:lt2>
      <a:accent1>
        <a:srgbClr val="3398DB"/>
      </a:accent1>
      <a:accent2>
        <a:srgbClr val="FFC101"/>
      </a:accent2>
      <a:accent3>
        <a:srgbClr val="039E86"/>
      </a:accent3>
      <a:accent4>
        <a:srgbClr val="FEFFFF"/>
      </a:accent4>
      <a:accent5>
        <a:srgbClr val="FEFFFF"/>
      </a:accent5>
      <a:accent6>
        <a:srgbClr val="FEFFFF"/>
      </a:accent6>
      <a:hlink>
        <a:srgbClr val="FEFFFF"/>
      </a:hlink>
      <a:folHlink>
        <a:srgbClr val="FFC1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B_Presentation" id="{E5BBE1F6-F33C-3B4E-A394-AE6268D68375}" vid="{F413ECCE-7207-BD48-B73C-2BC8B3E03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28815C0EBA4524D83E916CFFDF988FB" ma:contentTypeVersion="12" ma:contentTypeDescription="Crear nuevo documento." ma:contentTypeScope="" ma:versionID="a549e341b29076db2db1ff223ef339ae">
  <xsd:schema xmlns:xsd="http://www.w3.org/2001/XMLSchema" xmlns:xs="http://www.w3.org/2001/XMLSchema" xmlns:p="http://schemas.microsoft.com/office/2006/metadata/properties" xmlns:ns2="f79720cf-13ba-4126-af1a-0d56e961389a" xmlns:ns3="8c24dcf7-46b6-495e-aaa9-ad6e888dda50" targetNamespace="http://schemas.microsoft.com/office/2006/metadata/properties" ma:root="true" ma:fieldsID="2a2dd694d03c33398729e396456676bc" ns2:_="" ns3:_="">
    <xsd:import namespace="f79720cf-13ba-4126-af1a-0d56e961389a"/>
    <xsd:import namespace="8c24dcf7-46b6-495e-aaa9-ad6e888dda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720cf-13ba-4126-af1a-0d56e9613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24dcf7-46b6-495e-aaa9-ad6e888dda50"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7760D7-78D4-4A97-9329-BC087D0FB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9720cf-13ba-4126-af1a-0d56e961389a"/>
    <ds:schemaRef ds:uri="8c24dcf7-46b6-495e-aaa9-ad6e888dda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2BA7F3-344C-4A6A-B90B-94112AB3A47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f79720cf-13ba-4126-af1a-0d56e961389a"/>
    <ds:schemaRef ds:uri="8c24dcf7-46b6-495e-aaa9-ad6e888dda50"/>
    <ds:schemaRef ds:uri="http://www.w3.org/XML/1998/namespace"/>
    <ds:schemaRef ds:uri="http://purl.org/dc/elements/1.1/"/>
  </ds:schemaRefs>
</ds:datastoreItem>
</file>

<file path=customXml/itemProps3.xml><?xml version="1.0" encoding="utf-8"?>
<ds:datastoreItem xmlns:ds="http://schemas.openxmlformats.org/officeDocument/2006/customXml" ds:itemID="{56BB9293-D2E7-4CE9-8CBD-AFBBC2246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608</TotalTime>
  <Words>1213</Words>
  <Application>Microsoft Office PowerPoint</Application>
  <PresentationFormat>Presentación en pantalla (16:9)</PresentationFormat>
  <Paragraphs>172</Paragraphs>
  <Slides>49</Slides>
  <Notes>4</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Office Theme</vt:lpstr>
      <vt:lpstr>Rail Baltica section  Ramygala -Berčiūnai (DPS1), Panevėžys district municipality  PUBLIC HEARING</vt:lpstr>
      <vt:lpstr>Design and design supervision services for the construction of the new line from Ramygala to Lithuanian / Latvian state broder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MccannRiga2</dc:creator>
  <cp:lastModifiedBy>Dovile Gribuliene</cp:lastModifiedBy>
  <cp:revision>17</cp:revision>
  <dcterms:created xsi:type="dcterms:W3CDTF">2019-07-30T13:23:13Z</dcterms:created>
  <dcterms:modified xsi:type="dcterms:W3CDTF">2021-10-11T14:28:09Z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0x010100F28815C0EBA4524D83E916CFFDF988FB</vt:lpwstr>
  </property>
</Properties>
</file>